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 id="261" r:id="rId6"/>
    <p:sldId id="264" r:id="rId7"/>
    <p:sldId id="262" r:id="rId8"/>
    <p:sldId id="263" r:id="rId9"/>
    <p:sldId id="265" r:id="rId10"/>
    <p:sldId id="266" r:id="rId11"/>
    <p:sldId id="267" r:id="rId12"/>
    <p:sldId id="268" r:id="rId13"/>
    <p:sldId id="269" r:id="rId14"/>
    <p:sldId id="270" r:id="rId15"/>
    <p:sldId id="26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4" d="100"/>
          <a:sy n="74" d="100"/>
        </p:scale>
        <p:origin x="-54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FAE4AC-33FE-40E1-885A-EA1307252EDF}" type="datetimeFigureOut">
              <a:rPr lang="en-US" smtClean="0"/>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46793-6153-402E-95F2-D061A699A4AA}" type="slidenum">
              <a:rPr lang="en-US" smtClean="0"/>
              <a:t>‹#›</a:t>
            </a:fld>
            <a:endParaRPr lang="en-US"/>
          </a:p>
        </p:txBody>
      </p:sp>
    </p:spTree>
    <p:extLst>
      <p:ext uri="{BB962C8B-B14F-4D97-AF65-F5344CB8AC3E}">
        <p14:creationId xmlns:p14="http://schemas.microsoft.com/office/powerpoint/2010/main" val="3632305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FAE4AC-33FE-40E1-885A-EA1307252EDF}" type="datetimeFigureOut">
              <a:rPr lang="en-US" smtClean="0"/>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46793-6153-402E-95F2-D061A699A4AA}" type="slidenum">
              <a:rPr lang="en-US" smtClean="0"/>
              <a:t>‹#›</a:t>
            </a:fld>
            <a:endParaRPr lang="en-US"/>
          </a:p>
        </p:txBody>
      </p:sp>
    </p:spTree>
    <p:extLst>
      <p:ext uri="{BB962C8B-B14F-4D97-AF65-F5344CB8AC3E}">
        <p14:creationId xmlns:p14="http://schemas.microsoft.com/office/powerpoint/2010/main" val="305549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FAE4AC-33FE-40E1-885A-EA1307252EDF}" type="datetimeFigureOut">
              <a:rPr lang="en-US" smtClean="0"/>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46793-6153-402E-95F2-D061A699A4AA}" type="slidenum">
              <a:rPr lang="en-US" smtClean="0"/>
              <a:t>‹#›</a:t>
            </a:fld>
            <a:endParaRPr lang="en-US"/>
          </a:p>
        </p:txBody>
      </p:sp>
    </p:spTree>
    <p:extLst>
      <p:ext uri="{BB962C8B-B14F-4D97-AF65-F5344CB8AC3E}">
        <p14:creationId xmlns:p14="http://schemas.microsoft.com/office/powerpoint/2010/main" val="1658424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FAE4AC-33FE-40E1-885A-EA1307252EDF}" type="datetimeFigureOut">
              <a:rPr lang="en-US" smtClean="0"/>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46793-6153-402E-95F2-D061A699A4AA}" type="slidenum">
              <a:rPr lang="en-US" smtClean="0"/>
              <a:t>‹#›</a:t>
            </a:fld>
            <a:endParaRPr lang="en-US"/>
          </a:p>
        </p:txBody>
      </p:sp>
    </p:spTree>
    <p:extLst>
      <p:ext uri="{BB962C8B-B14F-4D97-AF65-F5344CB8AC3E}">
        <p14:creationId xmlns:p14="http://schemas.microsoft.com/office/powerpoint/2010/main" val="3642285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FAE4AC-33FE-40E1-885A-EA1307252EDF}" type="datetimeFigureOut">
              <a:rPr lang="en-US" smtClean="0"/>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46793-6153-402E-95F2-D061A699A4AA}" type="slidenum">
              <a:rPr lang="en-US" smtClean="0"/>
              <a:t>‹#›</a:t>
            </a:fld>
            <a:endParaRPr lang="en-US"/>
          </a:p>
        </p:txBody>
      </p:sp>
    </p:spTree>
    <p:extLst>
      <p:ext uri="{BB962C8B-B14F-4D97-AF65-F5344CB8AC3E}">
        <p14:creationId xmlns:p14="http://schemas.microsoft.com/office/powerpoint/2010/main" val="342277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FAE4AC-33FE-40E1-885A-EA1307252EDF}" type="datetimeFigureOut">
              <a:rPr lang="en-US" smtClean="0"/>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46793-6153-402E-95F2-D061A699A4AA}" type="slidenum">
              <a:rPr lang="en-US" smtClean="0"/>
              <a:t>‹#›</a:t>
            </a:fld>
            <a:endParaRPr lang="en-US"/>
          </a:p>
        </p:txBody>
      </p:sp>
    </p:spTree>
    <p:extLst>
      <p:ext uri="{BB962C8B-B14F-4D97-AF65-F5344CB8AC3E}">
        <p14:creationId xmlns:p14="http://schemas.microsoft.com/office/powerpoint/2010/main" val="462580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FAE4AC-33FE-40E1-885A-EA1307252EDF}" type="datetimeFigureOut">
              <a:rPr lang="en-US" smtClean="0"/>
              <a:t>4/7/2016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946793-6153-402E-95F2-D061A699A4AA}" type="slidenum">
              <a:rPr lang="en-US" smtClean="0"/>
              <a:t>‹#›</a:t>
            </a:fld>
            <a:endParaRPr lang="en-US"/>
          </a:p>
        </p:txBody>
      </p:sp>
    </p:spTree>
    <p:extLst>
      <p:ext uri="{BB962C8B-B14F-4D97-AF65-F5344CB8AC3E}">
        <p14:creationId xmlns:p14="http://schemas.microsoft.com/office/powerpoint/2010/main" val="1640961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FAE4AC-33FE-40E1-885A-EA1307252EDF}" type="datetimeFigureOut">
              <a:rPr lang="en-US" smtClean="0"/>
              <a:t>4/7/2016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946793-6153-402E-95F2-D061A699A4AA}" type="slidenum">
              <a:rPr lang="en-US" smtClean="0"/>
              <a:t>‹#›</a:t>
            </a:fld>
            <a:endParaRPr lang="en-US"/>
          </a:p>
        </p:txBody>
      </p:sp>
    </p:spTree>
    <p:extLst>
      <p:ext uri="{BB962C8B-B14F-4D97-AF65-F5344CB8AC3E}">
        <p14:creationId xmlns:p14="http://schemas.microsoft.com/office/powerpoint/2010/main" val="1624239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FAE4AC-33FE-40E1-885A-EA1307252EDF}" type="datetimeFigureOut">
              <a:rPr lang="en-US" smtClean="0"/>
              <a:t>4/7/2016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946793-6153-402E-95F2-D061A699A4AA}" type="slidenum">
              <a:rPr lang="en-US" smtClean="0"/>
              <a:t>‹#›</a:t>
            </a:fld>
            <a:endParaRPr lang="en-US"/>
          </a:p>
        </p:txBody>
      </p:sp>
    </p:spTree>
    <p:extLst>
      <p:ext uri="{BB962C8B-B14F-4D97-AF65-F5344CB8AC3E}">
        <p14:creationId xmlns:p14="http://schemas.microsoft.com/office/powerpoint/2010/main" val="1627462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FAE4AC-33FE-40E1-885A-EA1307252EDF}" type="datetimeFigureOut">
              <a:rPr lang="en-US" smtClean="0"/>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46793-6153-402E-95F2-D061A699A4AA}" type="slidenum">
              <a:rPr lang="en-US" smtClean="0"/>
              <a:t>‹#›</a:t>
            </a:fld>
            <a:endParaRPr lang="en-US"/>
          </a:p>
        </p:txBody>
      </p:sp>
    </p:spTree>
    <p:extLst>
      <p:ext uri="{BB962C8B-B14F-4D97-AF65-F5344CB8AC3E}">
        <p14:creationId xmlns:p14="http://schemas.microsoft.com/office/powerpoint/2010/main" val="1701961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FAE4AC-33FE-40E1-885A-EA1307252EDF}" type="datetimeFigureOut">
              <a:rPr lang="en-US" smtClean="0"/>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46793-6153-402E-95F2-D061A699A4AA}" type="slidenum">
              <a:rPr lang="en-US" smtClean="0"/>
              <a:t>‹#›</a:t>
            </a:fld>
            <a:endParaRPr lang="en-US"/>
          </a:p>
        </p:txBody>
      </p:sp>
    </p:spTree>
    <p:extLst>
      <p:ext uri="{BB962C8B-B14F-4D97-AF65-F5344CB8AC3E}">
        <p14:creationId xmlns:p14="http://schemas.microsoft.com/office/powerpoint/2010/main" val="1183953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FAE4AC-33FE-40E1-885A-EA1307252EDF}" type="datetimeFigureOut">
              <a:rPr lang="en-US" smtClean="0"/>
              <a:t>4/7/2016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946793-6153-402E-95F2-D061A699A4AA}" type="slidenum">
              <a:rPr lang="en-US" smtClean="0"/>
              <a:t>‹#›</a:t>
            </a:fld>
            <a:endParaRPr lang="en-US"/>
          </a:p>
        </p:txBody>
      </p:sp>
    </p:spTree>
    <p:extLst>
      <p:ext uri="{BB962C8B-B14F-4D97-AF65-F5344CB8AC3E}">
        <p14:creationId xmlns:p14="http://schemas.microsoft.com/office/powerpoint/2010/main" val="4132242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2923604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8" name="Content Placeholder 2"/>
          <p:cNvSpPr txBox="1">
            <a:spLocks/>
          </p:cNvSpPr>
          <p:nvPr/>
        </p:nvSpPr>
        <p:spPr>
          <a:xfrm>
            <a:off x="1997242" y="1864901"/>
            <a:ext cx="7031991" cy="227396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rtl="1">
              <a:lnSpc>
                <a:spcPct val="150000"/>
              </a:lnSpc>
              <a:buFont typeface="Arial" panose="020B0604020202020204" pitchFamily="34" charset="0"/>
              <a:buChar char="•"/>
            </a:pPr>
            <a:r>
              <a:rPr lang="fa-IR" sz="3200" b="1" dirty="0">
                <a:solidFill>
                  <a:srgbClr val="002060"/>
                </a:solidFill>
                <a:cs typeface="B Yekan" panose="00000400000000000000" pitchFamily="2" charset="-78"/>
              </a:rPr>
              <a:t>مهم ترین خطر دیابت بروز بیماری های قلبی عروقی است بطوری که دیابت خطر بیماریهای قلبی عروقی را تا 7 برابر افزایش می دهد.</a:t>
            </a:r>
          </a:p>
        </p:txBody>
      </p:sp>
    </p:spTree>
    <p:extLst>
      <p:ext uri="{BB962C8B-B14F-4D97-AF65-F5344CB8AC3E}">
        <p14:creationId xmlns:p14="http://schemas.microsoft.com/office/powerpoint/2010/main" val="2552583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8" name="Content Placeholder 2"/>
          <p:cNvSpPr txBox="1">
            <a:spLocks/>
          </p:cNvSpPr>
          <p:nvPr/>
        </p:nvSpPr>
        <p:spPr>
          <a:xfrm>
            <a:off x="2658979" y="1864901"/>
            <a:ext cx="6370254" cy="268303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دیابت سبب افزایش کلسترول </a:t>
            </a:r>
            <a:r>
              <a:rPr lang="fa-IR" sz="3200" b="1" dirty="0" smtClean="0">
                <a:solidFill>
                  <a:srgbClr val="002060"/>
                </a:solidFill>
                <a:cs typeface="B Yekan" panose="00000400000000000000" pitchFamily="2" charset="-78"/>
              </a:rPr>
              <a:t>بد (</a:t>
            </a:r>
            <a:r>
              <a:rPr lang="en-US" sz="3200" b="1" dirty="0">
                <a:solidFill>
                  <a:srgbClr val="002060"/>
                </a:solidFill>
                <a:cs typeface="B Yekan" panose="00000400000000000000" pitchFamily="2" charset="-78"/>
              </a:rPr>
              <a:t>LDL</a:t>
            </a:r>
            <a:r>
              <a:rPr lang="fa-IR" sz="3200" b="1" dirty="0">
                <a:solidFill>
                  <a:srgbClr val="002060"/>
                </a:solidFill>
                <a:cs typeface="B Yekan" panose="00000400000000000000" pitchFamily="2" charset="-78"/>
              </a:rPr>
              <a:t>) و فشار خون بالا می شود.</a:t>
            </a:r>
          </a:p>
          <a:p>
            <a:pPr marL="457200" indent="-457200" algn="just" rtl="1">
              <a:lnSpc>
                <a:spcPct val="100000"/>
              </a:lnSpc>
              <a:buFont typeface="Arial" panose="020B0604020202020204" pitchFamily="34" charset="0"/>
              <a:buChar char="•"/>
            </a:pPr>
            <a:endParaRPr lang="fa-IR" sz="3200" b="1" dirty="0">
              <a:solidFill>
                <a:srgbClr val="002060"/>
              </a:solidFill>
              <a:cs typeface="B Yekan" panose="00000400000000000000" pitchFamily="2" charset="-78"/>
            </a:endParaRPr>
          </a:p>
          <a:p>
            <a:pPr marL="457200" indent="-457200" algn="just"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65 درصد بیماران دیابتی دچار بیماری های قلبی یا سکته های مغزی می شوند.</a:t>
            </a:r>
          </a:p>
        </p:txBody>
      </p:sp>
    </p:spTree>
    <p:extLst>
      <p:ext uri="{BB962C8B-B14F-4D97-AF65-F5344CB8AC3E}">
        <p14:creationId xmlns:p14="http://schemas.microsoft.com/office/powerpoint/2010/main" val="40336431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8" name="Content Placeholder 2"/>
          <p:cNvSpPr txBox="1">
            <a:spLocks/>
          </p:cNvSpPr>
          <p:nvPr/>
        </p:nvSpPr>
        <p:spPr>
          <a:xfrm>
            <a:off x="1961147" y="1997248"/>
            <a:ext cx="7068086" cy="268303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تغذیه سالم </a:t>
            </a:r>
          </a:p>
          <a:p>
            <a:pPr marL="914400" lvl="1" indent="-457200" algn="just" rtl="1">
              <a:lnSpc>
                <a:spcPct val="100000"/>
              </a:lnSpc>
              <a:buFont typeface="Wingdings" panose="05000000000000000000" pitchFamily="2" charset="2"/>
              <a:buChar char="ü"/>
            </a:pPr>
            <a:r>
              <a:rPr lang="fa-IR" sz="3200" b="1" dirty="0">
                <a:solidFill>
                  <a:srgbClr val="00B050"/>
                </a:solidFill>
                <a:cs typeface="B Yekan" panose="00000400000000000000" pitchFamily="2" charset="-78"/>
              </a:rPr>
              <a:t>افزایش مصرف میوه جات و سبزیجات</a:t>
            </a:r>
          </a:p>
          <a:p>
            <a:pPr marL="914400" lvl="1" indent="-457200" algn="just" rtl="1">
              <a:lnSpc>
                <a:spcPct val="100000"/>
              </a:lnSpc>
              <a:buFont typeface="Wingdings" panose="05000000000000000000" pitchFamily="2" charset="2"/>
              <a:buChar char="ü"/>
            </a:pPr>
            <a:r>
              <a:rPr lang="fa-IR" sz="3200" b="1" dirty="0">
                <a:solidFill>
                  <a:srgbClr val="00B050"/>
                </a:solidFill>
                <a:cs typeface="B Yekan" panose="00000400000000000000" pitchFamily="2" charset="-78"/>
              </a:rPr>
              <a:t>کاهش مصرف مواد قندی و پر چرب</a:t>
            </a:r>
            <a:endParaRPr lang="en-US" sz="3200" b="1" dirty="0">
              <a:solidFill>
                <a:srgbClr val="00B050"/>
              </a:solidFill>
              <a:cs typeface="B Yekan" panose="00000400000000000000" pitchFamily="2" charset="-78"/>
            </a:endParaRPr>
          </a:p>
          <a:p>
            <a:pPr marL="457200" indent="-457200" algn="just"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تحرک و ورزش کافی</a:t>
            </a:r>
            <a:endParaRPr lang="en-US" sz="3200" b="1" dirty="0">
              <a:solidFill>
                <a:srgbClr val="002060"/>
              </a:solidFill>
              <a:cs typeface="B Yekan" panose="00000400000000000000" pitchFamily="2" charset="-78"/>
            </a:endParaRPr>
          </a:p>
          <a:p>
            <a:pPr marL="457200" indent="-457200" algn="just"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کاهش وزن</a:t>
            </a:r>
          </a:p>
        </p:txBody>
      </p:sp>
      <p:sp>
        <p:nvSpPr>
          <p:cNvPr id="4" name="Title 1"/>
          <p:cNvSpPr txBox="1">
            <a:spLocks/>
          </p:cNvSpPr>
          <p:nvPr/>
        </p:nvSpPr>
        <p:spPr>
          <a:xfrm>
            <a:off x="1740569" y="721895"/>
            <a:ext cx="7288664" cy="84221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rtl="1">
              <a:lnSpc>
                <a:spcPct val="100000"/>
              </a:lnSpc>
            </a:pPr>
            <a:r>
              <a:rPr lang="fa-IR" sz="4400" b="1" dirty="0">
                <a:solidFill>
                  <a:srgbClr val="FF0000"/>
                </a:solidFill>
                <a:effectLst>
                  <a:outerShdw blurRad="38100" dist="38100" dir="2700000" algn="tl">
                    <a:srgbClr val="000000">
                      <a:alpha val="43137"/>
                    </a:srgbClr>
                  </a:outerShdw>
                </a:effectLst>
                <a:cs typeface="B Yekan" panose="00000400000000000000" pitchFamily="2" charset="-78"/>
              </a:rPr>
              <a:t>پیشگیری  از </a:t>
            </a:r>
            <a:r>
              <a:rPr lang="fa-IR" sz="4400" b="1" dirty="0" smtClean="0">
                <a:solidFill>
                  <a:srgbClr val="FF0000"/>
                </a:solidFill>
                <a:effectLst>
                  <a:outerShdw blurRad="38100" dist="38100" dir="2700000" algn="tl">
                    <a:srgbClr val="000000">
                      <a:alpha val="43137"/>
                    </a:srgbClr>
                  </a:outerShdw>
                </a:effectLst>
                <a:cs typeface="B Yekan" panose="00000400000000000000" pitchFamily="2" charset="-78"/>
              </a:rPr>
              <a:t>دیابت !</a:t>
            </a:r>
            <a:endParaRPr lang="fa-IR" sz="4400" b="1" dirty="0">
              <a:solidFill>
                <a:srgbClr val="FF0000"/>
              </a:solidFill>
              <a:effectLst>
                <a:outerShdw blurRad="38100" dist="38100" dir="2700000" algn="tl">
                  <a:srgbClr val="000000">
                    <a:alpha val="43137"/>
                  </a:srgbClr>
                </a:outerShdw>
              </a:effectLst>
              <a:cs typeface="B Yekan" panose="00000400000000000000" pitchFamily="2" charset="-78"/>
            </a:endParaRPr>
          </a:p>
        </p:txBody>
      </p:sp>
    </p:spTree>
    <p:extLst>
      <p:ext uri="{BB962C8B-B14F-4D97-AF65-F5344CB8AC3E}">
        <p14:creationId xmlns:p14="http://schemas.microsoft.com/office/powerpoint/2010/main" val="278100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8" name="Content Placeholder 2"/>
          <p:cNvSpPr txBox="1">
            <a:spLocks/>
          </p:cNvSpPr>
          <p:nvPr/>
        </p:nvSpPr>
        <p:spPr>
          <a:xfrm>
            <a:off x="1961147" y="1997248"/>
            <a:ext cx="7068086" cy="268303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r"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کنترل مرتب قند خون و مراجعه به پزشک</a:t>
            </a:r>
          </a:p>
          <a:p>
            <a:pPr marL="457200" indent="-457200" algn="r"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کنترل وزن</a:t>
            </a:r>
          </a:p>
          <a:p>
            <a:pPr marL="457200" indent="-457200" algn="r"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کنترل فشار خون</a:t>
            </a:r>
          </a:p>
          <a:p>
            <a:pPr marL="457200" indent="-457200" algn="r"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ترک سیگار</a:t>
            </a:r>
          </a:p>
          <a:p>
            <a:pPr marL="457200" indent="-457200" algn="r"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مراقبت از بدن خصوصا پاها</a:t>
            </a:r>
          </a:p>
        </p:txBody>
      </p:sp>
      <p:sp>
        <p:nvSpPr>
          <p:cNvPr id="4" name="Title 1"/>
          <p:cNvSpPr txBox="1">
            <a:spLocks/>
          </p:cNvSpPr>
          <p:nvPr/>
        </p:nvSpPr>
        <p:spPr>
          <a:xfrm>
            <a:off x="1740569" y="721895"/>
            <a:ext cx="7288664" cy="84221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rtl="1">
              <a:lnSpc>
                <a:spcPct val="100000"/>
              </a:lnSpc>
            </a:pPr>
            <a:r>
              <a:rPr lang="fa-IR" sz="4400" b="1" dirty="0">
                <a:solidFill>
                  <a:srgbClr val="FF0000"/>
                </a:solidFill>
                <a:effectLst>
                  <a:outerShdw blurRad="38100" dist="38100" dir="2700000" algn="tl">
                    <a:srgbClr val="000000">
                      <a:alpha val="43137"/>
                    </a:srgbClr>
                  </a:outerShdw>
                </a:effectLst>
                <a:cs typeface="B Yekan" panose="00000400000000000000" pitchFamily="2" charset="-78"/>
              </a:rPr>
              <a:t>چگونه دیابت را کنترل </a:t>
            </a:r>
            <a:r>
              <a:rPr lang="fa-IR" sz="4400" b="1" dirty="0" smtClean="0">
                <a:solidFill>
                  <a:srgbClr val="FF0000"/>
                </a:solidFill>
                <a:effectLst>
                  <a:outerShdw blurRad="38100" dist="38100" dir="2700000" algn="tl">
                    <a:srgbClr val="000000">
                      <a:alpha val="43137"/>
                    </a:srgbClr>
                  </a:outerShdw>
                </a:effectLst>
                <a:cs typeface="B Yekan" panose="00000400000000000000" pitchFamily="2" charset="-78"/>
              </a:rPr>
              <a:t>کنیم ؟</a:t>
            </a:r>
            <a:endParaRPr lang="fa-IR" sz="4400" b="1" dirty="0">
              <a:solidFill>
                <a:srgbClr val="FF0000"/>
              </a:solidFill>
              <a:effectLst>
                <a:outerShdw blurRad="38100" dist="38100" dir="2700000" algn="tl">
                  <a:srgbClr val="000000">
                    <a:alpha val="43137"/>
                  </a:srgbClr>
                </a:outerShdw>
              </a:effectLst>
              <a:cs typeface="B Yekan" panose="00000400000000000000" pitchFamily="2" charset="-78"/>
            </a:endParaRPr>
          </a:p>
        </p:txBody>
      </p:sp>
    </p:spTree>
    <p:extLst>
      <p:ext uri="{BB962C8B-B14F-4D97-AF65-F5344CB8AC3E}">
        <p14:creationId xmlns:p14="http://schemas.microsoft.com/office/powerpoint/2010/main" val="3047400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8" name="Content Placeholder 2"/>
          <p:cNvSpPr txBox="1">
            <a:spLocks/>
          </p:cNvSpPr>
          <p:nvPr/>
        </p:nvSpPr>
        <p:spPr>
          <a:xfrm>
            <a:off x="1961147" y="1997248"/>
            <a:ext cx="7068086" cy="268303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rtl="1">
              <a:lnSpc>
                <a:spcPct val="100000"/>
              </a:lnSpc>
              <a:buFont typeface="Arial" panose="020B0604020202020204" pitchFamily="34" charset="0"/>
              <a:buChar char="•"/>
            </a:pPr>
            <a:r>
              <a:rPr lang="ar-SA" sz="3200" b="1" dirty="0" smtClean="0">
                <a:solidFill>
                  <a:srgbClr val="002060"/>
                </a:solidFill>
                <a:cs typeface="B Yekan" panose="00000400000000000000" pitchFamily="2" charset="-78"/>
              </a:rPr>
              <a:t>تغییر </a:t>
            </a:r>
            <a:r>
              <a:rPr lang="ar-SA" sz="3200" b="1" dirty="0">
                <a:solidFill>
                  <a:srgbClr val="002060"/>
                </a:solidFill>
                <a:cs typeface="B Yekan" panose="00000400000000000000" pitchFamily="2" charset="-78"/>
              </a:rPr>
              <a:t>شیوۀ زندگ</a:t>
            </a:r>
            <a:r>
              <a:rPr lang="fa-IR" sz="3200" b="1" dirty="0">
                <a:solidFill>
                  <a:srgbClr val="002060"/>
                </a:solidFill>
                <a:cs typeface="B Yekan" panose="00000400000000000000" pitchFamily="2" charset="-78"/>
              </a:rPr>
              <a:t>ی و کنترل وزن</a:t>
            </a:r>
          </a:p>
          <a:p>
            <a:pPr algn="just" rtl="1">
              <a:lnSpc>
                <a:spcPct val="100000"/>
              </a:lnSpc>
            </a:pPr>
            <a:r>
              <a:rPr lang="fa-IR" sz="3200" b="1" dirty="0" smtClean="0">
                <a:solidFill>
                  <a:srgbClr val="002060"/>
                </a:solidFill>
                <a:cs typeface="B Yekan" panose="00000400000000000000" pitchFamily="2" charset="-78"/>
              </a:rPr>
              <a:t>               </a:t>
            </a:r>
            <a:r>
              <a:rPr lang="fa-IR" sz="3200" b="1" dirty="0" smtClean="0">
                <a:solidFill>
                  <a:srgbClr val="00B050"/>
                </a:solidFill>
                <a:cs typeface="B Yekan" panose="00000400000000000000" pitchFamily="2" charset="-78"/>
              </a:rPr>
              <a:t>رعایت </a:t>
            </a:r>
            <a:r>
              <a:rPr lang="ar-SA" sz="3200" b="1" dirty="0">
                <a:solidFill>
                  <a:srgbClr val="00B050"/>
                </a:solidFill>
                <a:cs typeface="B Yekan" panose="00000400000000000000" pitchFamily="2" charset="-78"/>
              </a:rPr>
              <a:t>رژیم غذایی</a:t>
            </a:r>
            <a:endParaRPr lang="en-US" sz="3200" b="1" dirty="0">
              <a:solidFill>
                <a:srgbClr val="00B050"/>
              </a:solidFill>
              <a:cs typeface="B Yekan" panose="00000400000000000000" pitchFamily="2" charset="-78"/>
            </a:endParaRPr>
          </a:p>
          <a:p>
            <a:pPr lvl="1" algn="just" rtl="1">
              <a:lnSpc>
                <a:spcPct val="100000"/>
              </a:lnSpc>
            </a:pPr>
            <a:r>
              <a:rPr lang="fa-IR" sz="3200" b="1" dirty="0" smtClean="0">
                <a:solidFill>
                  <a:srgbClr val="00B050"/>
                </a:solidFill>
                <a:cs typeface="B Yekan" panose="00000400000000000000" pitchFamily="2" charset="-78"/>
              </a:rPr>
              <a:t>          ورزش </a:t>
            </a:r>
            <a:r>
              <a:rPr lang="fa-IR" sz="3200" b="1" dirty="0">
                <a:solidFill>
                  <a:srgbClr val="00B050"/>
                </a:solidFill>
                <a:cs typeface="B Yekan" panose="00000400000000000000" pitchFamily="2" charset="-78"/>
              </a:rPr>
              <a:t>منظم</a:t>
            </a:r>
          </a:p>
          <a:p>
            <a:pPr marL="457200" lvl="0" indent="-457200" algn="just" rtl="1">
              <a:lnSpc>
                <a:spcPct val="100000"/>
              </a:lnSpc>
              <a:buFont typeface="Arial" panose="020B0604020202020204" pitchFamily="34" charset="0"/>
              <a:buChar char="•"/>
            </a:pPr>
            <a:r>
              <a:rPr lang="fa-IR" sz="3200" b="1" dirty="0" smtClean="0">
                <a:solidFill>
                  <a:srgbClr val="002060"/>
                </a:solidFill>
                <a:cs typeface="B Yekan" panose="00000400000000000000" pitchFamily="2" charset="-78"/>
              </a:rPr>
              <a:t>دارو </a:t>
            </a:r>
            <a:r>
              <a:rPr lang="fa-IR" sz="3200" b="1" dirty="0">
                <a:solidFill>
                  <a:srgbClr val="002060"/>
                </a:solidFill>
                <a:cs typeface="B Yekan" panose="00000400000000000000" pitchFamily="2" charset="-78"/>
              </a:rPr>
              <a:t>درمانی </a:t>
            </a:r>
            <a:r>
              <a:rPr lang="fa-IR" sz="2800" b="1" dirty="0">
                <a:solidFill>
                  <a:srgbClr val="002060"/>
                </a:solidFill>
                <a:cs typeface="B Yekan" panose="00000400000000000000" pitchFamily="2" charset="-78"/>
              </a:rPr>
              <a:t>(</a:t>
            </a:r>
            <a:r>
              <a:rPr lang="ar-SA" sz="2800" b="1" dirty="0">
                <a:solidFill>
                  <a:srgbClr val="002060"/>
                </a:solidFill>
                <a:cs typeface="B Yekan" panose="00000400000000000000" pitchFamily="2" charset="-78"/>
              </a:rPr>
              <a:t>انسولین</a:t>
            </a:r>
            <a:r>
              <a:rPr lang="fa-IR" sz="2800" b="1" dirty="0">
                <a:solidFill>
                  <a:srgbClr val="002060"/>
                </a:solidFill>
                <a:cs typeface="B Yekan" panose="00000400000000000000" pitchFamily="2" charset="-78"/>
              </a:rPr>
              <a:t> – داروهای خوراکی)</a:t>
            </a:r>
          </a:p>
          <a:p>
            <a:pPr algn="r" rtl="1">
              <a:lnSpc>
                <a:spcPct val="100000"/>
              </a:lnSpc>
            </a:pPr>
            <a:endParaRPr lang="en-US" sz="3200" b="1" dirty="0">
              <a:solidFill>
                <a:srgbClr val="002060"/>
              </a:solidFill>
              <a:cs typeface="B Yekan" panose="00000400000000000000" pitchFamily="2" charset="-78"/>
            </a:endParaRPr>
          </a:p>
        </p:txBody>
      </p:sp>
      <p:sp>
        <p:nvSpPr>
          <p:cNvPr id="4" name="Title 1"/>
          <p:cNvSpPr txBox="1">
            <a:spLocks/>
          </p:cNvSpPr>
          <p:nvPr/>
        </p:nvSpPr>
        <p:spPr>
          <a:xfrm>
            <a:off x="1740569" y="721895"/>
            <a:ext cx="7288664" cy="84221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rtl="1">
              <a:lnSpc>
                <a:spcPct val="100000"/>
              </a:lnSpc>
            </a:pPr>
            <a:r>
              <a:rPr lang="fa-IR" sz="4400" b="1" dirty="0" smtClean="0">
                <a:solidFill>
                  <a:srgbClr val="FF0000"/>
                </a:solidFill>
                <a:effectLst>
                  <a:outerShdw blurRad="38100" dist="38100" dir="2700000" algn="tl">
                    <a:srgbClr val="000000">
                      <a:alpha val="43137"/>
                    </a:srgbClr>
                  </a:outerShdw>
                </a:effectLst>
                <a:cs typeface="B Yekan" panose="00000400000000000000" pitchFamily="2" charset="-78"/>
              </a:rPr>
              <a:t>درمان دیابت !</a:t>
            </a:r>
            <a:endParaRPr lang="fa-IR" sz="4400" b="1" dirty="0">
              <a:solidFill>
                <a:srgbClr val="FF0000"/>
              </a:solidFill>
              <a:effectLst>
                <a:outerShdw blurRad="38100" dist="38100" dir="2700000" algn="tl">
                  <a:srgbClr val="000000">
                    <a:alpha val="43137"/>
                  </a:srgbClr>
                </a:outerShdw>
              </a:effectLst>
              <a:cs typeface="B Yekan" panose="00000400000000000000" pitchFamily="2" charset="-78"/>
            </a:endParaRPr>
          </a:p>
        </p:txBody>
      </p:sp>
    </p:spTree>
    <p:extLst>
      <p:ext uri="{BB962C8B-B14F-4D97-AF65-F5344CB8AC3E}">
        <p14:creationId xmlns:p14="http://schemas.microsoft.com/office/powerpoint/2010/main" val="23995173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952639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5" name="Title 1"/>
          <p:cNvSpPr txBox="1">
            <a:spLocks/>
          </p:cNvSpPr>
          <p:nvPr/>
        </p:nvSpPr>
        <p:spPr>
          <a:xfrm>
            <a:off x="2414337" y="721895"/>
            <a:ext cx="7288664" cy="84221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rtl="1">
              <a:lnSpc>
                <a:spcPct val="100000"/>
              </a:lnSpc>
            </a:pPr>
            <a:r>
              <a:rPr lang="fa-IR" sz="4400" b="1" dirty="0" smtClean="0">
                <a:solidFill>
                  <a:srgbClr val="FF0000"/>
                </a:solidFill>
                <a:effectLst>
                  <a:outerShdw blurRad="38100" dist="38100" dir="2700000" algn="tl">
                    <a:srgbClr val="000000">
                      <a:alpha val="43137"/>
                    </a:srgbClr>
                  </a:outerShdw>
                </a:effectLst>
                <a:latin typeface="Arial" pitchFamily="34" charset="0"/>
                <a:cs typeface="B Yekan" panose="00000400000000000000" pitchFamily="2" charset="-78"/>
              </a:rPr>
              <a:t>دیابت !</a:t>
            </a:r>
            <a:endParaRPr lang="fa-IR" sz="4400" b="1" dirty="0">
              <a:solidFill>
                <a:srgbClr val="FF0000"/>
              </a:solidFill>
              <a:effectLst>
                <a:outerShdw blurRad="38100" dist="38100" dir="2700000" algn="tl">
                  <a:srgbClr val="000000">
                    <a:alpha val="43137"/>
                  </a:srgbClr>
                </a:outerShdw>
              </a:effectLst>
              <a:cs typeface="B Yekan" panose="00000400000000000000" pitchFamily="2" charset="-78"/>
            </a:endParaRPr>
          </a:p>
        </p:txBody>
      </p:sp>
      <p:sp>
        <p:nvSpPr>
          <p:cNvPr id="6" name="Content Placeholder 2"/>
          <p:cNvSpPr txBox="1">
            <a:spLocks/>
          </p:cNvSpPr>
          <p:nvPr/>
        </p:nvSpPr>
        <p:spPr>
          <a:xfrm>
            <a:off x="1660358" y="1864900"/>
            <a:ext cx="8042643" cy="232208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rtl="1">
              <a:lnSpc>
                <a:spcPct val="150000"/>
              </a:lnSpc>
              <a:buFont typeface="Arial" panose="020B0604020202020204" pitchFamily="34" charset="0"/>
              <a:buChar char="•"/>
            </a:pPr>
            <a:r>
              <a:rPr lang="fa-IR" sz="3200" b="1" dirty="0">
                <a:solidFill>
                  <a:srgbClr val="002060"/>
                </a:solidFill>
                <a:cs typeface="B Yekan" panose="00000400000000000000" pitchFamily="2" charset="-78"/>
              </a:rPr>
              <a:t>دیابت به علت کمبود انسولین یا کاهش عملکرد آن در بدن ایجاد می شود که وجه مشخصۀ آن افزایش غیرطبیعی قندخون و وجود قند در ادرار  است.</a:t>
            </a:r>
          </a:p>
        </p:txBody>
      </p:sp>
    </p:spTree>
    <p:extLst>
      <p:ext uri="{BB962C8B-B14F-4D97-AF65-F5344CB8AC3E}">
        <p14:creationId xmlns:p14="http://schemas.microsoft.com/office/powerpoint/2010/main" val="1861721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5" name="Content Placeholder 2"/>
          <p:cNvSpPr txBox="1">
            <a:spLocks/>
          </p:cNvSpPr>
          <p:nvPr/>
        </p:nvSpPr>
        <p:spPr>
          <a:xfrm>
            <a:off x="2414337" y="1864900"/>
            <a:ext cx="7288664" cy="232208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rtl="1">
              <a:lnSpc>
                <a:spcPct val="150000"/>
              </a:lnSpc>
              <a:buFont typeface="Arial" panose="020B0604020202020204" pitchFamily="34" charset="0"/>
              <a:buChar char="•"/>
            </a:pPr>
            <a:r>
              <a:rPr lang="fa-IR" sz="3200" b="1" dirty="0">
                <a:solidFill>
                  <a:srgbClr val="002060"/>
                </a:solidFill>
                <a:cs typeface="B Yekan" panose="00000400000000000000" pitchFamily="2" charset="-78"/>
              </a:rPr>
              <a:t>دیابت </a:t>
            </a:r>
            <a:r>
              <a:rPr lang="fa-IR" sz="3200" b="1" dirty="0" smtClean="0">
                <a:solidFill>
                  <a:srgbClr val="002060"/>
                </a:solidFill>
                <a:cs typeface="B Yekan" panose="00000400000000000000" pitchFamily="2" charset="-78"/>
              </a:rPr>
              <a:t>شایعترین </a:t>
            </a:r>
            <a:r>
              <a:rPr lang="fa-IR" sz="3200" b="1" dirty="0">
                <a:solidFill>
                  <a:srgbClr val="002060"/>
                </a:solidFill>
                <a:cs typeface="B Yekan" panose="00000400000000000000" pitchFamily="2" charset="-78"/>
              </a:rPr>
              <a:t>علت نارسایی کلیه پیشرفته و دیالیز است و ازعلل شایع کوری در سنین میانسالی و قطع عضو می باشد.</a:t>
            </a:r>
          </a:p>
        </p:txBody>
      </p:sp>
    </p:spTree>
    <p:extLst>
      <p:ext uri="{BB962C8B-B14F-4D97-AF65-F5344CB8AC3E}">
        <p14:creationId xmlns:p14="http://schemas.microsoft.com/office/powerpoint/2010/main" val="30696562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8" name="Content Placeholder 2"/>
          <p:cNvSpPr txBox="1">
            <a:spLocks/>
          </p:cNvSpPr>
          <p:nvPr/>
        </p:nvSpPr>
        <p:spPr>
          <a:xfrm>
            <a:off x="1542319" y="1900863"/>
            <a:ext cx="9076641" cy="49342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rtl="1"/>
            <a:r>
              <a:rPr lang="fa-IR" sz="2800" b="1" dirty="0">
                <a:solidFill>
                  <a:srgbClr val="002060"/>
                </a:solidFill>
                <a:cs typeface="B Yekan" panose="00000400000000000000" pitchFamily="2" charset="-78"/>
              </a:rPr>
              <a:t>وجود علائم بالینی مطرح کننده دیابت به همراه نتایج آزمایشگاهی زیر:</a:t>
            </a:r>
          </a:p>
        </p:txBody>
      </p:sp>
      <p:graphicFrame>
        <p:nvGraphicFramePr>
          <p:cNvPr id="11" name="Table 10"/>
          <p:cNvGraphicFramePr>
            <a:graphicFrameLocks noGrp="1"/>
          </p:cNvGraphicFramePr>
          <p:nvPr>
            <p:extLst>
              <p:ext uri="{D42A27DB-BD31-4B8C-83A1-F6EECF244321}">
                <p14:modId xmlns:p14="http://schemas.microsoft.com/office/powerpoint/2010/main" val="3612718185"/>
              </p:ext>
            </p:extLst>
          </p:nvPr>
        </p:nvGraphicFramePr>
        <p:xfrm>
          <a:off x="2394284" y="2756757"/>
          <a:ext cx="7021831" cy="2743200"/>
        </p:xfrm>
        <a:graphic>
          <a:graphicData uri="http://schemas.openxmlformats.org/drawingml/2006/table">
            <a:tbl>
              <a:tblPr rtl="1" firstRow="1" bandRow="1">
                <a:tableStyleId>{93296810-A885-4BE3-A3E7-6D5BEEA58F35}</a:tableStyleId>
              </a:tblPr>
              <a:tblGrid>
                <a:gridCol w="1293560"/>
                <a:gridCol w="2670744"/>
                <a:gridCol w="3057527"/>
              </a:tblGrid>
              <a:tr h="626635">
                <a:tc>
                  <a:txBody>
                    <a:bodyPr/>
                    <a:lstStyle/>
                    <a:p>
                      <a:pPr algn="ctr" rtl="1">
                        <a:lnSpc>
                          <a:spcPct val="150000"/>
                        </a:lnSpc>
                      </a:pPr>
                      <a:r>
                        <a:rPr lang="fa-IR" dirty="0" smtClean="0">
                          <a:cs typeface="B Yekan" panose="00000400000000000000" pitchFamily="2" charset="-78"/>
                        </a:rPr>
                        <a:t>نوع حالت</a:t>
                      </a:r>
                      <a:endParaRPr lang="fa-IR" dirty="0">
                        <a:cs typeface="B Yekan" panose="00000400000000000000" pitchFamily="2" charset="-78"/>
                      </a:endParaRPr>
                    </a:p>
                  </a:txBody>
                  <a:tcPr>
                    <a:solidFill>
                      <a:srgbClr val="FF0000"/>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dirty="0" smtClean="0">
                          <a:cs typeface="B Yekan" panose="00000400000000000000" pitchFamily="2" charset="-78"/>
                        </a:rPr>
                        <a:t>دیابت</a:t>
                      </a:r>
                    </a:p>
                    <a:p>
                      <a:pPr algn="ctr" rtl="1">
                        <a:lnSpc>
                          <a:spcPct val="150000"/>
                        </a:lnSpc>
                      </a:pPr>
                      <a:endParaRPr lang="fa-IR" dirty="0">
                        <a:cs typeface="B Yekan" panose="00000400000000000000" pitchFamily="2" charset="-78"/>
                      </a:endParaRPr>
                    </a:p>
                  </a:txBody>
                  <a:tcPr>
                    <a:solidFill>
                      <a:srgbClr val="FF0000"/>
                    </a:solidFill>
                  </a:tcPr>
                </a:tc>
                <a:tc>
                  <a:txBody>
                    <a:bodyPr/>
                    <a:lstStyle/>
                    <a:p>
                      <a:pPr algn="ctr" rtl="1">
                        <a:lnSpc>
                          <a:spcPct val="150000"/>
                        </a:lnSpc>
                      </a:pPr>
                      <a:r>
                        <a:rPr lang="fa-IR" dirty="0" smtClean="0">
                          <a:cs typeface="B Yekan" panose="00000400000000000000" pitchFamily="2" charset="-78"/>
                        </a:rPr>
                        <a:t>مرحله پیش دیابت</a:t>
                      </a:r>
                      <a:endParaRPr lang="fa-IR" dirty="0">
                        <a:cs typeface="B Yekan" panose="00000400000000000000" pitchFamily="2" charset="-78"/>
                      </a:endParaRPr>
                    </a:p>
                  </a:txBody>
                  <a:tcPr>
                    <a:solidFill>
                      <a:srgbClr val="FF0000"/>
                    </a:solidFill>
                  </a:tcPr>
                </a:tc>
              </a:tr>
              <a:tr h="685800">
                <a:tc>
                  <a:txBody>
                    <a:bodyPr/>
                    <a:lstStyle/>
                    <a:p>
                      <a:pPr algn="ctr" rtl="1">
                        <a:lnSpc>
                          <a:spcPct val="150000"/>
                        </a:lnSpc>
                      </a:pPr>
                      <a:r>
                        <a:rPr lang="fa-IR" dirty="0" smtClean="0">
                          <a:cs typeface="B Yekan" panose="00000400000000000000" pitchFamily="2" charset="-78"/>
                        </a:rPr>
                        <a:t>ناشتا</a:t>
                      </a:r>
                      <a:endParaRPr lang="fa-IR" b="1" dirty="0">
                        <a:solidFill>
                          <a:schemeClr val="bg1"/>
                        </a:solidFill>
                        <a:cs typeface="B Yekan" panose="00000400000000000000" pitchFamily="2" charset="-78"/>
                      </a:endParaRPr>
                    </a:p>
                  </a:txBody>
                  <a:tcPr/>
                </a:tc>
                <a:tc>
                  <a:txBody>
                    <a:bodyPr/>
                    <a:lstStyle/>
                    <a:p>
                      <a:pPr algn="ctr" rtl="1">
                        <a:lnSpc>
                          <a:spcPct val="150000"/>
                        </a:lnSpc>
                      </a:pPr>
                      <a:r>
                        <a:rPr lang="fa-IR" dirty="0" smtClean="0">
                          <a:cs typeface="B Yekan" panose="00000400000000000000" pitchFamily="2" charset="-78"/>
                        </a:rPr>
                        <a:t>بیش تر یا مساوی 126</a:t>
                      </a:r>
                      <a:endParaRPr lang="fa-IR" b="1" dirty="0">
                        <a:cs typeface="B Yekan" panose="00000400000000000000" pitchFamily="2" charset="-78"/>
                      </a:endParaRPr>
                    </a:p>
                  </a:txBody>
                  <a:tcPr/>
                </a:tc>
                <a:tc>
                  <a:txBody>
                    <a:bodyPr/>
                    <a:lstStyle/>
                    <a:p>
                      <a:pPr algn="ctr" rtl="1">
                        <a:lnSpc>
                          <a:spcPct val="150000"/>
                        </a:lnSpc>
                      </a:pPr>
                      <a:r>
                        <a:rPr lang="fa-IR" dirty="0" smtClean="0">
                          <a:cs typeface="B Yekan" panose="00000400000000000000" pitchFamily="2" charset="-78"/>
                        </a:rPr>
                        <a:t>125-100</a:t>
                      </a:r>
                    </a:p>
                    <a:p>
                      <a:pPr algn="ctr" rtl="1">
                        <a:lnSpc>
                          <a:spcPct val="150000"/>
                        </a:lnSpc>
                      </a:pPr>
                      <a:r>
                        <a:rPr lang="fa-IR" dirty="0" smtClean="0">
                          <a:cs typeface="B Yekan" panose="00000400000000000000" pitchFamily="2" charset="-78"/>
                        </a:rPr>
                        <a:t>میلی گرم در دسی لیتر</a:t>
                      </a:r>
                      <a:endParaRPr lang="fa-IR" b="1" dirty="0">
                        <a:cs typeface="B Yekan" panose="00000400000000000000" pitchFamily="2" charset="-78"/>
                      </a:endParaRPr>
                    </a:p>
                  </a:txBody>
                  <a:tcPr/>
                </a:tc>
              </a:tr>
              <a:tr h="685800">
                <a:tc>
                  <a:txBody>
                    <a:bodyPr/>
                    <a:lstStyle/>
                    <a:p>
                      <a:pPr algn="ctr" rtl="1">
                        <a:lnSpc>
                          <a:spcPct val="150000"/>
                        </a:lnSpc>
                      </a:pPr>
                      <a:r>
                        <a:rPr lang="fa-IR" dirty="0" smtClean="0">
                          <a:cs typeface="B Yekan" panose="00000400000000000000" pitchFamily="2" charset="-78"/>
                        </a:rPr>
                        <a:t>بعد از غذا</a:t>
                      </a:r>
                      <a:endParaRPr lang="fa-IR" b="1" dirty="0">
                        <a:solidFill>
                          <a:schemeClr val="bg1"/>
                        </a:solidFill>
                        <a:cs typeface="B Yekan" panose="00000400000000000000" pitchFamily="2" charset="-78"/>
                      </a:endParaRPr>
                    </a:p>
                  </a:txBody>
                  <a:tcPr/>
                </a:tc>
                <a:tc>
                  <a:txBody>
                    <a:bodyPr/>
                    <a:lstStyle/>
                    <a:p>
                      <a:pPr algn="ctr" rtl="1">
                        <a:lnSpc>
                          <a:spcPct val="150000"/>
                        </a:lnSpc>
                      </a:pPr>
                      <a:r>
                        <a:rPr lang="fa-IR" dirty="0" smtClean="0">
                          <a:cs typeface="B Yekan" panose="00000400000000000000" pitchFamily="2" charset="-78"/>
                        </a:rPr>
                        <a:t>بیش تر از 200</a:t>
                      </a:r>
                      <a:endParaRPr lang="fa-IR" b="1" dirty="0">
                        <a:cs typeface="B Yekan" panose="00000400000000000000" pitchFamily="2" charset="-78"/>
                      </a:endParaRPr>
                    </a:p>
                  </a:txBody>
                  <a:tcPr/>
                </a:tc>
                <a:tc>
                  <a:txBody>
                    <a:bodyPr/>
                    <a:lstStyle/>
                    <a:p>
                      <a:pPr algn="ctr" rtl="1">
                        <a:lnSpc>
                          <a:spcPct val="150000"/>
                        </a:lnSpc>
                      </a:pPr>
                      <a:r>
                        <a:rPr lang="fa-IR" dirty="0" smtClean="0">
                          <a:cs typeface="B Yekan" panose="00000400000000000000" pitchFamily="2" charset="-78"/>
                        </a:rPr>
                        <a:t>199-140</a:t>
                      </a:r>
                      <a:endParaRPr lang="fa-IR" b="1" dirty="0">
                        <a:cs typeface="B Yekan" panose="00000400000000000000" pitchFamily="2" charset="-78"/>
                      </a:endParaRPr>
                    </a:p>
                  </a:txBody>
                  <a:tcPr/>
                </a:tc>
              </a:tr>
            </a:tbl>
          </a:graphicData>
        </a:graphic>
      </p:graphicFrame>
      <p:sp>
        <p:nvSpPr>
          <p:cNvPr id="12" name="Title 1"/>
          <p:cNvSpPr txBox="1">
            <a:spLocks/>
          </p:cNvSpPr>
          <p:nvPr/>
        </p:nvSpPr>
        <p:spPr>
          <a:xfrm>
            <a:off x="4249451" y="1059174"/>
            <a:ext cx="3662376" cy="70545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a-IR" sz="4400" b="1" dirty="0">
                <a:solidFill>
                  <a:srgbClr val="FF0000"/>
                </a:solidFill>
                <a:effectLst>
                  <a:outerShdw blurRad="38100" dist="38100" dir="2700000" algn="tl">
                    <a:srgbClr val="000000">
                      <a:alpha val="43137"/>
                    </a:srgbClr>
                  </a:outerShdw>
                </a:effectLst>
                <a:cs typeface="B Yekan" panose="00000400000000000000" pitchFamily="2" charset="-78"/>
              </a:rPr>
              <a:t>تشخیص دیابت</a:t>
            </a:r>
          </a:p>
        </p:txBody>
      </p:sp>
    </p:spTree>
    <p:extLst>
      <p:ext uri="{BB962C8B-B14F-4D97-AF65-F5344CB8AC3E}">
        <p14:creationId xmlns:p14="http://schemas.microsoft.com/office/powerpoint/2010/main" val="10722912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8" name="Content Placeholder 2"/>
          <p:cNvSpPr txBox="1">
            <a:spLocks/>
          </p:cNvSpPr>
          <p:nvPr/>
        </p:nvSpPr>
        <p:spPr>
          <a:xfrm>
            <a:off x="1660358" y="1864900"/>
            <a:ext cx="8042643" cy="232208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rtl="1">
              <a:lnSpc>
                <a:spcPct val="150000"/>
              </a:lnSpc>
              <a:buFont typeface="Arial" panose="020B0604020202020204" pitchFamily="34" charset="0"/>
              <a:buChar char="•"/>
            </a:pPr>
            <a:r>
              <a:rPr lang="fa-IR" sz="3200" b="1" dirty="0">
                <a:solidFill>
                  <a:srgbClr val="002060"/>
                </a:solidFill>
                <a:cs typeface="B Yekan" panose="00000400000000000000" pitchFamily="2" charset="-78"/>
              </a:rPr>
              <a:t>دیابت به علت کمبود انسولین یا کاهش عملکرد آن در بدن ایجاد می شود که وجه مشخصۀ آن افزایش غیرطبیعی قندخون و وجود قند در ادرار  است.</a:t>
            </a:r>
          </a:p>
        </p:txBody>
      </p:sp>
    </p:spTree>
    <p:extLst>
      <p:ext uri="{BB962C8B-B14F-4D97-AF65-F5344CB8AC3E}">
        <p14:creationId xmlns:p14="http://schemas.microsoft.com/office/powerpoint/2010/main" val="35723319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8" name="Content Placeholder 2"/>
          <p:cNvSpPr txBox="1">
            <a:spLocks/>
          </p:cNvSpPr>
          <p:nvPr/>
        </p:nvSpPr>
        <p:spPr>
          <a:xfrm>
            <a:off x="1552074" y="1864900"/>
            <a:ext cx="8150928" cy="297179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rtl="1">
              <a:lnSpc>
                <a:spcPct val="150000"/>
              </a:lnSpc>
              <a:buFont typeface="Arial" panose="020B0604020202020204" pitchFamily="34" charset="0"/>
              <a:buChar char="•"/>
            </a:pPr>
            <a:r>
              <a:rPr lang="fa-IR" sz="3200" b="1" dirty="0">
                <a:solidFill>
                  <a:srgbClr val="002060"/>
                </a:solidFill>
                <a:cs typeface="B Yekan" panose="00000400000000000000" pitchFamily="2" charset="-78"/>
              </a:rPr>
              <a:t>مرحله ای که میزان قند خون در حدی بالا نیست که جزء گروه دیابت قرار گیرند ولی بدن در معرض خطر عوارض ناشی از قند خون بالا می باشد که در اثر تحرک ناکافی و عادات غذایی ناسالم ایجاد می شود.</a:t>
            </a:r>
          </a:p>
        </p:txBody>
      </p:sp>
      <p:sp>
        <p:nvSpPr>
          <p:cNvPr id="4" name="Title 1"/>
          <p:cNvSpPr txBox="1">
            <a:spLocks/>
          </p:cNvSpPr>
          <p:nvPr/>
        </p:nvSpPr>
        <p:spPr>
          <a:xfrm>
            <a:off x="2414337" y="721895"/>
            <a:ext cx="7288664" cy="84221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rtl="1">
              <a:lnSpc>
                <a:spcPct val="100000"/>
              </a:lnSpc>
            </a:pPr>
            <a:r>
              <a:rPr lang="fa-IR" sz="4400" b="1" dirty="0">
                <a:solidFill>
                  <a:srgbClr val="FF0000"/>
                </a:solidFill>
                <a:effectLst>
                  <a:outerShdw blurRad="38100" dist="38100" dir="2700000" algn="tl">
                    <a:srgbClr val="000000">
                      <a:alpha val="43137"/>
                    </a:srgbClr>
                  </a:outerShdw>
                </a:effectLst>
                <a:cs typeface="B Yekan" panose="00000400000000000000" pitchFamily="2" charset="-78"/>
              </a:rPr>
              <a:t>مرحله پیش دیابت</a:t>
            </a:r>
          </a:p>
        </p:txBody>
      </p:sp>
    </p:spTree>
    <p:extLst>
      <p:ext uri="{BB962C8B-B14F-4D97-AF65-F5344CB8AC3E}">
        <p14:creationId xmlns:p14="http://schemas.microsoft.com/office/powerpoint/2010/main" val="703096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8" name="Content Placeholder 2"/>
          <p:cNvSpPr txBox="1">
            <a:spLocks/>
          </p:cNvSpPr>
          <p:nvPr/>
        </p:nvSpPr>
        <p:spPr>
          <a:xfrm>
            <a:off x="3416968" y="1864900"/>
            <a:ext cx="5600234" cy="381400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r" rtl="1">
              <a:lnSpc>
                <a:spcPct val="100000"/>
              </a:lnSpc>
              <a:buFont typeface="Arial" panose="020B0604020202020204" pitchFamily="34" charset="0"/>
              <a:buChar char="•"/>
            </a:pPr>
            <a:r>
              <a:rPr lang="ar-SA" sz="3200" b="1" dirty="0">
                <a:solidFill>
                  <a:srgbClr val="002060"/>
                </a:solidFill>
                <a:cs typeface="B Yekan" panose="00000400000000000000" pitchFamily="2" charset="-78"/>
              </a:rPr>
              <a:t>پرنوشی</a:t>
            </a:r>
            <a:r>
              <a:rPr lang="fa-IR" sz="3200" b="1" dirty="0">
                <a:solidFill>
                  <a:srgbClr val="002060"/>
                </a:solidFill>
                <a:cs typeface="B Yekan" panose="00000400000000000000" pitchFamily="2" charset="-78"/>
              </a:rPr>
              <a:t> و پر خوری</a:t>
            </a:r>
          </a:p>
          <a:p>
            <a:pPr marL="457200" indent="-457200" algn="r" rtl="1">
              <a:lnSpc>
                <a:spcPct val="100000"/>
              </a:lnSpc>
              <a:buFont typeface="Arial" panose="020B0604020202020204" pitchFamily="34" charset="0"/>
              <a:buChar char="•"/>
            </a:pPr>
            <a:r>
              <a:rPr lang="ar-SA" sz="3200" b="1" dirty="0" smtClean="0">
                <a:solidFill>
                  <a:srgbClr val="002060"/>
                </a:solidFill>
                <a:cs typeface="B Yekan" panose="00000400000000000000" pitchFamily="2" charset="-78"/>
              </a:rPr>
              <a:t>ضعف</a:t>
            </a:r>
            <a:r>
              <a:rPr lang="fa-IR" sz="3200" b="1" dirty="0" smtClean="0">
                <a:solidFill>
                  <a:srgbClr val="002060"/>
                </a:solidFill>
                <a:cs typeface="B Yekan" panose="00000400000000000000" pitchFamily="2" charset="-78"/>
              </a:rPr>
              <a:t> </a:t>
            </a:r>
            <a:r>
              <a:rPr lang="fa-IR" sz="3200" b="1" dirty="0">
                <a:solidFill>
                  <a:srgbClr val="002060"/>
                </a:solidFill>
                <a:cs typeface="B Yekan" panose="00000400000000000000" pitchFamily="2" charset="-78"/>
              </a:rPr>
              <a:t>و خستگی</a:t>
            </a:r>
          </a:p>
          <a:p>
            <a:pPr marL="457200" indent="-457200" algn="r" rtl="1">
              <a:lnSpc>
                <a:spcPct val="100000"/>
              </a:lnSpc>
              <a:buFont typeface="Arial" panose="020B0604020202020204" pitchFamily="34" charset="0"/>
              <a:buChar char="•"/>
            </a:pPr>
            <a:r>
              <a:rPr lang="ar-SA" sz="3200" b="1" dirty="0">
                <a:solidFill>
                  <a:srgbClr val="002060"/>
                </a:solidFill>
                <a:cs typeface="B Yekan" panose="00000400000000000000" pitchFamily="2" charset="-78"/>
              </a:rPr>
              <a:t>پر</a:t>
            </a:r>
            <a:r>
              <a:rPr lang="fa-IR" sz="3200" b="1" dirty="0">
                <a:solidFill>
                  <a:srgbClr val="002060"/>
                </a:solidFill>
                <a:cs typeface="B Yekan" panose="00000400000000000000" pitchFamily="2" charset="-78"/>
              </a:rPr>
              <a:t> </a:t>
            </a:r>
            <a:r>
              <a:rPr lang="ar-SA" sz="3200" b="1" dirty="0">
                <a:solidFill>
                  <a:srgbClr val="002060"/>
                </a:solidFill>
                <a:cs typeface="B Yekan" panose="00000400000000000000" pitchFamily="2" charset="-78"/>
              </a:rPr>
              <a:t>ادراری</a:t>
            </a:r>
            <a:endParaRPr lang="fa-IR" sz="3200" b="1" dirty="0">
              <a:solidFill>
                <a:srgbClr val="002060"/>
              </a:solidFill>
              <a:cs typeface="B Yekan" panose="00000400000000000000" pitchFamily="2" charset="-78"/>
            </a:endParaRPr>
          </a:p>
          <a:p>
            <a:pPr marL="457200" indent="-457200" algn="r"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تاری دید</a:t>
            </a:r>
          </a:p>
          <a:p>
            <a:pPr marL="457200" indent="-457200" algn="r"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استعداد ابتلا به عفونت ها</a:t>
            </a:r>
          </a:p>
          <a:p>
            <a:pPr marL="457200" indent="-457200" algn="r"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کاهش وزن ناگهانی</a:t>
            </a:r>
          </a:p>
          <a:p>
            <a:pPr marL="457200" indent="-457200" algn="r" rtl="1">
              <a:lnSpc>
                <a:spcPct val="100000"/>
              </a:lnSpc>
              <a:buFont typeface="Arial" panose="020B0604020202020204" pitchFamily="34" charset="0"/>
              <a:buChar char="•"/>
            </a:pPr>
            <a:endParaRPr lang="fa-IR" sz="3200" b="1" dirty="0">
              <a:solidFill>
                <a:srgbClr val="002060"/>
              </a:solidFill>
              <a:cs typeface="B Yekan" panose="00000400000000000000" pitchFamily="2" charset="-78"/>
            </a:endParaRPr>
          </a:p>
        </p:txBody>
      </p:sp>
      <p:sp>
        <p:nvSpPr>
          <p:cNvPr id="4" name="Title 1"/>
          <p:cNvSpPr txBox="1">
            <a:spLocks/>
          </p:cNvSpPr>
          <p:nvPr/>
        </p:nvSpPr>
        <p:spPr>
          <a:xfrm>
            <a:off x="5775158" y="721895"/>
            <a:ext cx="3242044" cy="84221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rtl="1">
              <a:lnSpc>
                <a:spcPct val="100000"/>
              </a:lnSpc>
            </a:pPr>
            <a:r>
              <a:rPr lang="fa-IR" sz="4400" b="1" dirty="0">
                <a:solidFill>
                  <a:srgbClr val="FF0000"/>
                </a:solidFill>
                <a:effectLst>
                  <a:outerShdw blurRad="38100" dist="38100" dir="2700000" algn="tl">
                    <a:srgbClr val="000000">
                      <a:alpha val="43137"/>
                    </a:srgbClr>
                  </a:outerShdw>
                </a:effectLst>
                <a:cs typeface="B Yekan" panose="00000400000000000000" pitchFamily="2" charset="-78"/>
              </a:rPr>
              <a:t>علائم </a:t>
            </a:r>
            <a:r>
              <a:rPr lang="fa-IR" sz="4400" b="1" dirty="0" smtClean="0">
                <a:solidFill>
                  <a:srgbClr val="FF0000"/>
                </a:solidFill>
                <a:effectLst>
                  <a:outerShdw blurRad="38100" dist="38100" dir="2700000" algn="tl">
                    <a:srgbClr val="000000">
                      <a:alpha val="43137"/>
                    </a:srgbClr>
                  </a:outerShdw>
                </a:effectLst>
                <a:cs typeface="B Yekan" panose="00000400000000000000" pitchFamily="2" charset="-78"/>
              </a:rPr>
              <a:t>دیابت !</a:t>
            </a:r>
            <a:endParaRPr lang="fa-IR" sz="4400" b="1" dirty="0">
              <a:solidFill>
                <a:srgbClr val="FF0000"/>
              </a:solidFill>
              <a:effectLst>
                <a:outerShdw blurRad="38100" dist="38100" dir="2700000" algn="tl">
                  <a:srgbClr val="000000">
                    <a:alpha val="43137"/>
                  </a:srgbClr>
                </a:outerShdw>
              </a:effectLst>
              <a:cs typeface="B Yekan" panose="00000400000000000000" pitchFamily="2" charset="-78"/>
            </a:endParaRPr>
          </a:p>
        </p:txBody>
      </p:sp>
    </p:spTree>
    <p:extLst>
      <p:ext uri="{BB962C8B-B14F-4D97-AF65-F5344CB8AC3E}">
        <p14:creationId xmlns:p14="http://schemas.microsoft.com/office/powerpoint/2010/main" val="41823590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8" name="Content Placeholder 2"/>
          <p:cNvSpPr txBox="1">
            <a:spLocks/>
          </p:cNvSpPr>
          <p:nvPr/>
        </p:nvSpPr>
        <p:spPr>
          <a:xfrm>
            <a:off x="2105526" y="1864900"/>
            <a:ext cx="6923707" cy="297179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سابقۀ خانوادگی دیابت</a:t>
            </a:r>
            <a:endParaRPr lang="en-US" sz="3200" b="1" dirty="0">
              <a:solidFill>
                <a:srgbClr val="002060"/>
              </a:solidFill>
              <a:cs typeface="B Yekan" panose="00000400000000000000" pitchFamily="2" charset="-78"/>
            </a:endParaRPr>
          </a:p>
          <a:p>
            <a:pPr marL="457200" lvl="0" indent="-457200" algn="just"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فشار خون و چربی خون بالا</a:t>
            </a:r>
            <a:endParaRPr lang="en-US" sz="3200" b="1" dirty="0">
              <a:solidFill>
                <a:srgbClr val="002060"/>
              </a:solidFill>
              <a:cs typeface="B Yekan" panose="00000400000000000000" pitchFamily="2" charset="-78"/>
            </a:endParaRPr>
          </a:p>
          <a:p>
            <a:pPr marL="457200" lvl="0" indent="-457200" algn="just"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چاقی، بخصوص چاقی تنه ای  </a:t>
            </a:r>
            <a:endParaRPr lang="en-US" sz="3200" b="1" dirty="0">
              <a:solidFill>
                <a:srgbClr val="002060"/>
              </a:solidFill>
              <a:cs typeface="B Yekan" panose="00000400000000000000" pitchFamily="2" charset="-78"/>
            </a:endParaRPr>
          </a:p>
          <a:p>
            <a:pPr marL="457200" indent="-457200" algn="just"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سابقه دیابت در حاملگی</a:t>
            </a:r>
          </a:p>
          <a:p>
            <a:pPr marL="457200" indent="-457200" algn="just"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تحرک ناکافی </a:t>
            </a:r>
          </a:p>
          <a:p>
            <a:pPr marL="457200" indent="-457200" algn="just" rtl="1">
              <a:lnSpc>
                <a:spcPct val="100000"/>
              </a:lnSpc>
              <a:buFont typeface="Arial" panose="020B0604020202020204" pitchFamily="34" charset="0"/>
              <a:buChar char="•"/>
            </a:pPr>
            <a:r>
              <a:rPr lang="fa-IR" sz="3200" b="1" dirty="0">
                <a:solidFill>
                  <a:srgbClr val="002060"/>
                </a:solidFill>
                <a:cs typeface="B Yekan" panose="00000400000000000000" pitchFamily="2" charset="-78"/>
              </a:rPr>
              <a:t> رژیم غذایی نا سالم</a:t>
            </a:r>
          </a:p>
        </p:txBody>
      </p:sp>
      <p:sp>
        <p:nvSpPr>
          <p:cNvPr id="4" name="Title 1"/>
          <p:cNvSpPr txBox="1">
            <a:spLocks/>
          </p:cNvSpPr>
          <p:nvPr/>
        </p:nvSpPr>
        <p:spPr>
          <a:xfrm>
            <a:off x="1740569" y="721895"/>
            <a:ext cx="7288664" cy="84221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rtl="1">
              <a:lnSpc>
                <a:spcPct val="100000"/>
              </a:lnSpc>
            </a:pPr>
            <a:r>
              <a:rPr lang="fa-IR" sz="4400" b="1" dirty="0">
                <a:solidFill>
                  <a:srgbClr val="FF0000"/>
                </a:solidFill>
                <a:effectLst>
                  <a:outerShdw blurRad="38100" dist="38100" dir="2700000" algn="tl">
                    <a:srgbClr val="000000">
                      <a:alpha val="43137"/>
                    </a:srgbClr>
                  </a:outerShdw>
                </a:effectLst>
                <a:cs typeface="B Yekan" panose="00000400000000000000" pitchFamily="2" charset="-78"/>
              </a:rPr>
              <a:t>افراد در معرض خطر </a:t>
            </a:r>
            <a:r>
              <a:rPr lang="fa-IR" sz="4400" b="1" dirty="0" smtClean="0">
                <a:solidFill>
                  <a:srgbClr val="FF0000"/>
                </a:solidFill>
                <a:effectLst>
                  <a:outerShdw blurRad="38100" dist="38100" dir="2700000" algn="tl">
                    <a:srgbClr val="000000">
                      <a:alpha val="43137"/>
                    </a:srgbClr>
                  </a:outerShdw>
                </a:effectLst>
                <a:cs typeface="B Yekan" panose="00000400000000000000" pitchFamily="2" charset="-78"/>
              </a:rPr>
              <a:t>دیابت !</a:t>
            </a:r>
            <a:endParaRPr lang="fa-IR" sz="4400" b="1" dirty="0">
              <a:solidFill>
                <a:srgbClr val="FF0000"/>
              </a:solidFill>
              <a:effectLst>
                <a:outerShdw blurRad="38100" dist="38100" dir="2700000" algn="tl">
                  <a:srgbClr val="000000">
                    <a:alpha val="43137"/>
                  </a:srgbClr>
                </a:outerShdw>
              </a:effectLst>
              <a:cs typeface="B Yekan" panose="00000400000000000000" pitchFamily="2" charset="-78"/>
            </a:endParaRPr>
          </a:p>
        </p:txBody>
      </p:sp>
    </p:spTree>
    <p:extLst>
      <p:ext uri="{BB962C8B-B14F-4D97-AF65-F5344CB8AC3E}">
        <p14:creationId xmlns:p14="http://schemas.microsoft.com/office/powerpoint/2010/main" val="3647985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58" y="0"/>
            <a:ext cx="12161283" cy="6858000"/>
          </a:xfrm>
          <a:prstGeom prst="rect">
            <a:avLst/>
          </a:prstGeom>
        </p:spPr>
      </p:pic>
      <p:sp>
        <p:nvSpPr>
          <p:cNvPr id="8" name="Content Placeholder 2"/>
          <p:cNvSpPr txBox="1">
            <a:spLocks/>
          </p:cNvSpPr>
          <p:nvPr/>
        </p:nvSpPr>
        <p:spPr>
          <a:xfrm>
            <a:off x="2105526" y="1864901"/>
            <a:ext cx="6923707" cy="345305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r" rtl="1">
              <a:buFont typeface="Arial" panose="020B0604020202020204" pitchFamily="34" charset="0"/>
              <a:buChar char="•"/>
            </a:pPr>
            <a:r>
              <a:rPr lang="fa-IR" sz="3200" b="1" dirty="0">
                <a:solidFill>
                  <a:srgbClr val="002060"/>
                </a:solidFill>
                <a:cs typeface="B Yekan" panose="00000400000000000000" pitchFamily="2" charset="-78"/>
              </a:rPr>
              <a:t>نارسایی کلیوی</a:t>
            </a:r>
          </a:p>
          <a:p>
            <a:pPr marL="457200" indent="-457200" algn="r" rtl="1">
              <a:buFont typeface="Arial" panose="020B0604020202020204" pitchFamily="34" charset="0"/>
              <a:buChar char="•"/>
            </a:pPr>
            <a:r>
              <a:rPr lang="fa-IR" sz="3200" b="1" dirty="0">
                <a:solidFill>
                  <a:srgbClr val="002060"/>
                </a:solidFill>
                <a:cs typeface="B Yekan" panose="00000400000000000000" pitchFamily="2" charset="-78"/>
              </a:rPr>
              <a:t>اختلالات قلبی عروقی (سکته قلبی و مغزی)</a:t>
            </a:r>
          </a:p>
          <a:p>
            <a:pPr marL="457200" indent="-457200" algn="r" rtl="1">
              <a:buFont typeface="Arial" panose="020B0604020202020204" pitchFamily="34" charset="0"/>
              <a:buChar char="•"/>
            </a:pPr>
            <a:r>
              <a:rPr lang="fa-IR" sz="3200" b="1" dirty="0">
                <a:solidFill>
                  <a:srgbClr val="002060"/>
                </a:solidFill>
                <a:cs typeface="B Yekan" panose="00000400000000000000" pitchFamily="2" charset="-78"/>
              </a:rPr>
              <a:t>عوارض چشمی</a:t>
            </a:r>
          </a:p>
          <a:p>
            <a:pPr marL="457200" indent="-457200" algn="r" rtl="1">
              <a:buFont typeface="Arial" panose="020B0604020202020204" pitchFamily="34" charset="0"/>
              <a:buChar char="•"/>
            </a:pPr>
            <a:r>
              <a:rPr lang="fa-IR" sz="3200" b="1" dirty="0">
                <a:solidFill>
                  <a:srgbClr val="002060"/>
                </a:solidFill>
                <a:cs typeface="B Yekan" panose="00000400000000000000" pitchFamily="2" charset="-78"/>
              </a:rPr>
              <a:t>قطع عضو ناشی از زخم پای دیابتی</a:t>
            </a:r>
          </a:p>
          <a:p>
            <a:pPr marL="457200" indent="-457200" algn="r" rtl="1">
              <a:buFont typeface="Arial" panose="020B0604020202020204" pitchFamily="34" charset="0"/>
              <a:buChar char="•"/>
            </a:pPr>
            <a:r>
              <a:rPr lang="fa-IR" sz="3200" b="1" dirty="0">
                <a:solidFill>
                  <a:srgbClr val="002060"/>
                </a:solidFill>
                <a:cs typeface="B Yekan" panose="00000400000000000000" pitchFamily="2" charset="-78"/>
              </a:rPr>
              <a:t>افزایش استعداد ابتلا به عفونت ها</a:t>
            </a:r>
          </a:p>
          <a:p>
            <a:pPr marL="457200" indent="-457200" algn="r" rtl="1">
              <a:buFont typeface="Arial" panose="020B0604020202020204" pitchFamily="34" charset="0"/>
              <a:buChar char="•"/>
            </a:pPr>
            <a:r>
              <a:rPr lang="fa-IR" sz="3200" b="1" dirty="0">
                <a:solidFill>
                  <a:srgbClr val="002060"/>
                </a:solidFill>
                <a:cs typeface="B Yekan" panose="00000400000000000000" pitchFamily="2" charset="-78"/>
              </a:rPr>
              <a:t>اختلالات سیستم عصبی</a:t>
            </a:r>
          </a:p>
        </p:txBody>
      </p:sp>
      <p:sp>
        <p:nvSpPr>
          <p:cNvPr id="4" name="Title 1"/>
          <p:cNvSpPr txBox="1">
            <a:spLocks/>
          </p:cNvSpPr>
          <p:nvPr/>
        </p:nvSpPr>
        <p:spPr>
          <a:xfrm>
            <a:off x="1740569" y="721895"/>
            <a:ext cx="7288664" cy="84221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rtl="1">
              <a:lnSpc>
                <a:spcPct val="100000"/>
              </a:lnSpc>
            </a:pPr>
            <a:r>
              <a:rPr lang="fa-IR" sz="4400" b="1" dirty="0">
                <a:solidFill>
                  <a:srgbClr val="FF0000"/>
                </a:solidFill>
                <a:effectLst>
                  <a:outerShdw blurRad="38100" dist="38100" dir="2700000" algn="tl">
                    <a:srgbClr val="000000">
                      <a:alpha val="43137"/>
                    </a:srgbClr>
                  </a:outerShdw>
                </a:effectLst>
                <a:cs typeface="B Yekan" panose="00000400000000000000" pitchFamily="2" charset="-78"/>
              </a:rPr>
              <a:t>عوارض </a:t>
            </a:r>
            <a:r>
              <a:rPr lang="fa-IR" sz="4400" b="1" dirty="0" smtClean="0">
                <a:solidFill>
                  <a:srgbClr val="FF0000"/>
                </a:solidFill>
                <a:effectLst>
                  <a:outerShdw blurRad="38100" dist="38100" dir="2700000" algn="tl">
                    <a:srgbClr val="000000">
                      <a:alpha val="43137"/>
                    </a:srgbClr>
                  </a:outerShdw>
                </a:effectLst>
                <a:cs typeface="B Yekan" panose="00000400000000000000" pitchFamily="2" charset="-78"/>
              </a:rPr>
              <a:t>دیابت !</a:t>
            </a:r>
            <a:endParaRPr lang="fa-IR" sz="4400" b="1" dirty="0">
              <a:solidFill>
                <a:srgbClr val="FF0000"/>
              </a:solidFill>
              <a:effectLst>
                <a:outerShdw blurRad="38100" dist="38100" dir="2700000" algn="tl">
                  <a:srgbClr val="000000">
                    <a:alpha val="43137"/>
                  </a:srgbClr>
                </a:outerShdw>
              </a:effectLst>
              <a:cs typeface="B Yekan" panose="00000400000000000000" pitchFamily="2" charset="-78"/>
            </a:endParaRPr>
          </a:p>
        </p:txBody>
      </p:sp>
    </p:spTree>
    <p:extLst>
      <p:ext uri="{BB962C8B-B14F-4D97-AF65-F5344CB8AC3E}">
        <p14:creationId xmlns:p14="http://schemas.microsoft.com/office/powerpoint/2010/main" val="34710137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382</Words>
  <Application>Microsoft Office PowerPoint</Application>
  <PresentationFormat>Custom</PresentationFormat>
  <Paragraphs>60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مصطفی رضایی قلعه</dc:creator>
  <cp:lastModifiedBy>Dr_Laptop</cp:lastModifiedBy>
  <cp:revision>16</cp:revision>
  <dcterms:created xsi:type="dcterms:W3CDTF">2014-11-25T06:10:48Z</dcterms:created>
  <dcterms:modified xsi:type="dcterms:W3CDTF">2016-04-07T17:51:20Z</dcterms:modified>
</cp:coreProperties>
</file>