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8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1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D361-80A8-4782-A7A3-8B5DF52F0144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23CD-F960-46EE-A4B8-A2D32018C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218"/>
            <a:ext cx="7772400" cy="1600200"/>
          </a:xfrm>
        </p:spPr>
        <p:txBody>
          <a:bodyPr>
            <a:normAutofit/>
          </a:bodyPr>
          <a:lstStyle/>
          <a:p>
            <a:pPr rtl="1"/>
            <a:r>
              <a:rPr lang="fa-I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« شیوع و طبقه بندی دیابت »</a:t>
            </a:r>
            <a:br>
              <a:rPr lang="fa-IR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آموزش شماره یک 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i0058315\Desktop\multi-ethnic-hands-holding-word-diabetes-group-diverse-people-letters-form-39119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772400" cy="342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8818" y="5787390"/>
            <a:ext cx="7772400" cy="449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دیابت بارداری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به دلیل تغییر در سیستم هورمونها و شرایط فرد در دوره بارداری، دیابت ایجاد میشود</a:t>
            </a:r>
            <a:r>
              <a:rPr lang="en-US" sz="2800" dirty="0" smtClean="0">
                <a:cs typeface="B Nazanin" panose="00000400000000000000" pitchFamily="2" charset="-78"/>
              </a:rPr>
              <a:t>.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معمولا با زایمان این نوع دیابت برطرف می شود، اما این افراد برای ابتلا به دیابت نوع </a:t>
            </a:r>
            <a:r>
              <a:rPr lang="fa-IR" sz="2800" dirty="0">
                <a:cs typeface="B Nazanin" panose="00000400000000000000" pitchFamily="2" charset="-78"/>
              </a:rPr>
              <a:t>2</a:t>
            </a:r>
            <a:r>
              <a:rPr lang="fa-IR" sz="2800" dirty="0" smtClean="0">
                <a:cs typeface="B Nazanin" panose="00000400000000000000" pitchFamily="2" charset="-78"/>
              </a:rPr>
              <a:t> مستعد ترند.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C:\Users\i0058315\Desktop\164-13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43432"/>
            <a:ext cx="3810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انسولین و مصرف گلوکز (در افراد بدون دیابت)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" y="1600200"/>
            <a:ext cx="7962900" cy="4525963"/>
          </a:xfrm>
        </p:spPr>
      </p:pic>
    </p:spTree>
    <p:extLst>
      <p:ext uri="{BB962C8B-B14F-4D97-AF65-F5344CB8AC3E}">
        <p14:creationId xmlns:p14="http://schemas.microsoft.com/office/powerpoint/2010/main" val="8272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تعریف دیابت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دیابت یک اختلال متابولیک است که با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افزایش قند خون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مشخص می شود.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نقص در تولید انسولین</a:t>
            </a: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تخریب سلولهای بتا</a:t>
            </a: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عدم حساسیت به انسولین</a:t>
            </a:r>
          </a:p>
          <a:p>
            <a:pPr algn="r" rt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اختلال در عملکرد انسولین در بافت های هدف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41588"/>
            <a:ext cx="3144838" cy="223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10600" cy="6400800"/>
          </a:xfrm>
        </p:spPr>
      </p:pic>
    </p:spTree>
    <p:extLst>
      <p:ext uri="{BB962C8B-B14F-4D97-AF65-F5344CB8AC3E}">
        <p14:creationId xmlns:p14="http://schemas.microsoft.com/office/powerpoint/2010/main" val="24945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rtl="1" eaLnBrk="1" hangingPunct="1"/>
            <a:r>
              <a:rPr lang="fa-IR" sz="36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شیوع دیابت در دنیا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3863" y="1143000"/>
            <a:ext cx="8305800" cy="2438400"/>
          </a:xfrm>
        </p:spPr>
        <p:txBody>
          <a:bodyPr>
            <a:normAutofit fontScale="92500" lnSpcReduction="20000"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بیش از 380 میلیون نفر در سال 2013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بیش از 590 میلیون نفر تا 20 سال آینده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افزایش بیش از  ٪50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سرعت بالا تر در 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کشورهای آسیایی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743200"/>
            <a:ext cx="39814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1963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شیوع دیابت در ایران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algn="r" rtl="1" eaLnBrk="1" hangingPunct="1">
              <a:lnSpc>
                <a:spcPct val="200000"/>
              </a:lnSpc>
              <a:defRPr/>
            </a:pPr>
            <a:r>
              <a:rPr lang="fa-IR" dirty="0" smtClean="0">
                <a:cs typeface="B Nazanin" pitchFamily="2" charset="-78"/>
              </a:rPr>
              <a:t>بیش از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 میلیون نفر </a:t>
            </a:r>
            <a:r>
              <a:rPr lang="fa-IR" dirty="0" smtClean="0">
                <a:cs typeface="B Nazanin" pitchFamily="2" charset="-78"/>
              </a:rPr>
              <a:t>از افراد 64-25 ساله در سال 87</a:t>
            </a:r>
          </a:p>
          <a:p>
            <a:pPr algn="r" rtl="1" eaLnBrk="1" hangingPunct="1">
              <a:lnSpc>
                <a:spcPct val="200000"/>
              </a:lnSpc>
              <a:defRPr/>
            </a:pPr>
            <a:r>
              <a:rPr lang="fa-IR" dirty="0" smtClean="0">
                <a:cs typeface="B Nazanin" pitchFamily="2" charset="-78"/>
              </a:rPr>
              <a:t>بیش از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4 میلیون نفر </a:t>
            </a:r>
            <a:r>
              <a:rPr lang="fa-IR" dirty="0" smtClean="0">
                <a:cs typeface="B Nazanin" pitchFamily="2" charset="-78"/>
              </a:rPr>
              <a:t>از افراد 70-25 ساله در سال 92</a:t>
            </a:r>
            <a:endParaRPr lang="en-US" dirty="0" smtClean="0">
              <a:cs typeface="B Nazanin" pitchFamily="2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59531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839200" cy="6248400"/>
          </a:xfrm>
        </p:spPr>
      </p:pic>
    </p:spTree>
    <p:extLst>
      <p:ext uri="{BB962C8B-B14F-4D97-AF65-F5344CB8AC3E}">
        <p14:creationId xmlns:p14="http://schemas.microsoft.com/office/powerpoint/2010/main" val="5022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 eaLnBrk="1" hangingPunct="1"/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دیابت نوع 1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 eaLnBrk="1" hangingPunct="1">
              <a:buFont typeface="Arial" charset="0"/>
              <a:buNone/>
              <a:defRPr/>
            </a:pPr>
            <a:r>
              <a:rPr lang="fa-IR" dirty="0" smtClean="0">
                <a:cs typeface="B Nazanin" pitchFamily="2" charset="-78"/>
              </a:rPr>
              <a:t>پانکراس دیگر انسولینی تولید نمی کند </a:t>
            </a:r>
          </a:p>
          <a:p>
            <a:pPr marL="0" indent="0" algn="ctr" rtl="1" eaLnBrk="1" hangingPunct="1">
              <a:buFont typeface="Arial" charset="0"/>
              <a:buNone/>
              <a:defRPr/>
            </a:pPr>
            <a:r>
              <a:rPr lang="fa-IR" dirty="0" smtClean="0">
                <a:cs typeface="B Nazanin" pitchFamily="2" charset="-78"/>
              </a:rPr>
              <a:t>لذا تزریق انسولین بسیار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حیاتی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است.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2925"/>
            <a:ext cx="2806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82925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9906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a-IR" sz="36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دیابت نوع2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Content Placeholder 3" descr="Slide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20000" r="3030" b="15353"/>
          <a:stretch/>
        </p:blipFill>
        <p:spPr>
          <a:xfrm>
            <a:off x="5638800" y="1524000"/>
            <a:ext cx="3048061" cy="443349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5800" y="2209800"/>
            <a:ext cx="4572000" cy="32702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2800" kern="0" dirty="0">
                <a:solidFill>
                  <a:srgbClr val="000000"/>
                </a:solidFill>
                <a:latin typeface="Century Schoolbook"/>
                <a:cs typeface="B Nazanin"/>
              </a:rPr>
              <a:t>این نوع دیابت هنگامی ایجاد می شود که </a:t>
            </a:r>
            <a:r>
              <a:rPr lang="fa-IR" sz="2800" b="1" kern="0" dirty="0">
                <a:solidFill>
                  <a:srgbClr val="2D2DB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B Nazanin"/>
              </a:rPr>
              <a:t>بدن توانایی ساختن مقداری انسولین دارد </a:t>
            </a:r>
            <a:r>
              <a:rPr lang="fa-IR" sz="2800" kern="0" dirty="0">
                <a:solidFill>
                  <a:srgbClr val="000000"/>
                </a:solidFill>
                <a:latin typeface="Century Schoolbook"/>
                <a:cs typeface="B Nazanin"/>
              </a:rPr>
              <a:t>ولی مقدار آن </a:t>
            </a:r>
            <a:r>
              <a:rPr lang="fa-I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B Nazanin"/>
              </a:rPr>
              <a:t>ناکافی</a:t>
            </a:r>
            <a:r>
              <a:rPr lang="fa-IR" sz="2800" kern="0" dirty="0">
                <a:solidFill>
                  <a:srgbClr val="000000"/>
                </a:solidFill>
                <a:latin typeface="Century Schoolbook"/>
                <a:cs typeface="B Nazanin"/>
              </a:rPr>
              <a:t> بوده یا در بدن نسبت به آن </a:t>
            </a:r>
            <a:r>
              <a:rPr lang="fa-I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cs typeface="B Nazanin"/>
              </a:rPr>
              <a:t>مقاومت</a:t>
            </a:r>
            <a:r>
              <a:rPr lang="fa-IR" sz="2800" kern="0" dirty="0">
                <a:solidFill>
                  <a:srgbClr val="000000"/>
                </a:solidFill>
                <a:latin typeface="Century Schoolbook"/>
                <a:cs typeface="B Nazanin"/>
              </a:rPr>
              <a:t> وجود دارد. </a:t>
            </a:r>
            <a:endParaRPr lang="en-US" sz="2800" kern="0" dirty="0">
              <a:solidFill>
                <a:srgbClr val="000000"/>
              </a:solidFill>
              <a:latin typeface="Century Schoolbook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7904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201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« شیوع و طبقه بندی دیابت » آموزش شماره یک  </vt:lpstr>
      <vt:lpstr>انسولین و مصرف گلوکز (در افراد بدون دیابت)</vt:lpstr>
      <vt:lpstr>تعریف دیابت</vt:lpstr>
      <vt:lpstr>PowerPoint Presentation</vt:lpstr>
      <vt:lpstr> شیوع دیابت در دنیا</vt:lpstr>
      <vt:lpstr>شیوع دیابت در ایران</vt:lpstr>
      <vt:lpstr>PowerPoint Presentation</vt:lpstr>
      <vt:lpstr>دیابت نوع 1</vt:lpstr>
      <vt:lpstr>دیابت نوع2</vt:lpstr>
      <vt:lpstr>دیابت بارداری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تعریف دیابت</dc:title>
  <dc:creator>Barekati, Mohammad-Hassan  PH</dc:creator>
  <cp:lastModifiedBy>Abdollahzadeh, Fatemeh PH/IR</cp:lastModifiedBy>
  <cp:revision>7</cp:revision>
  <dcterms:created xsi:type="dcterms:W3CDTF">2015-05-17T11:06:15Z</dcterms:created>
  <dcterms:modified xsi:type="dcterms:W3CDTF">2015-11-22T08:26:49Z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1290071572</vt:i4>
  </property>
  <property fmtid="{D5CDD505-2E9C-101B-9397-08002B2CF9AE}" pid="3" name="_NewReviewCycle">
    <vt:lpwstr/>
  </property>
  <property fmtid="{D5CDD505-2E9C-101B-9397-08002B2CF9AE}" pid="4" name="_EmailSubject">
    <vt:lpwstr>Diabetic patients slide </vt:lpwstr>
  </property>
  <property fmtid="{D5CDD505-2E9C-101B-9397-08002B2CF9AE}" pid="5" name="_AuthorEmail">
    <vt:lpwstr>Nadia.Khatibzadeh@sanofi.com</vt:lpwstr>
  </property>
  <property fmtid="{D5CDD505-2E9C-101B-9397-08002B2CF9AE}" pid="6" name="_AuthorEmailDisplayName">
    <vt:lpwstr>Khatibzadeh, Nadia PH/IR</vt:lpwstr>
  </property>
  <property fmtid="{D5CDD505-2E9C-101B-9397-08002B2CF9AE}" pid="7" name="_PreviousAdHocReviewCycleID">
    <vt:i4>1145340286</vt:i4>
  </property>
</Properties>
</file>