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59" r:id="rId2"/>
    <p:sldId id="260" r:id="rId3"/>
    <p:sldId id="262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B Titr" pitchFamily="2" charset="-78"/>
      <p:bold r:id="rId18"/>
    </p:embeddedFont>
    <p:embeddedFont>
      <p:font typeface="B Nazanin" pitchFamily="2" charset="-78"/>
      <p:regular r:id="rId19"/>
      <p:bold r:id="rId20"/>
    </p:embeddedFont>
    <p:embeddedFont>
      <p:font typeface="B Zar" pitchFamily="2" charset="-78"/>
      <p:regular r:id="rId21"/>
      <p:bold r:id="rId22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4409" autoAdjust="0"/>
  </p:normalViewPr>
  <p:slideViewPr>
    <p:cSldViewPr>
      <p:cViewPr varScale="1">
        <p:scale>
          <a:sx n="61" d="100"/>
          <a:sy n="61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F3C83-466D-4371-B35C-6284BDDB471F}" type="datetimeFigureOut">
              <a:rPr lang="fa-IR" smtClean="0"/>
              <a:pPr/>
              <a:t>05/08/1435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DC54D-A7BA-4536-979C-35E3FBCC006D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1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928670"/>
            <a:ext cx="7217040" cy="110799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6600" b="1" dirty="0" smtClean="0">
                <a:cs typeface="B Titr" pitchFamily="2" charset="-78"/>
              </a:rPr>
              <a:t>دستورالعمل 22 کشوری</a:t>
            </a:r>
            <a:endParaRPr lang="fa-IR" sz="6600" b="1" dirty="0"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3357562"/>
            <a:ext cx="7803739" cy="193899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1">
            <a:prstTxWarp prst="textChevronInverted">
              <a:avLst/>
            </a:prstTxWarp>
            <a:spAutoFit/>
          </a:bodyPr>
          <a:lstStyle/>
          <a:p>
            <a:pPr algn="ctr"/>
            <a:r>
              <a:rPr lang="fa-IR" sz="6000" b="1" dirty="0" smtClean="0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cs typeface="B Nazanin" pitchFamily="2" charset="-78"/>
              </a:rPr>
              <a:t>غربالگری وتشخیص دیابت در</a:t>
            </a:r>
          </a:p>
          <a:p>
            <a:pPr algn="ctr"/>
            <a:r>
              <a:rPr lang="fa-IR" sz="6000" b="1" dirty="0" smtClean="0"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cs typeface="B Nazanin" pitchFamily="2" charset="-78"/>
              </a:rPr>
              <a:t> بارداری</a:t>
            </a:r>
            <a:endParaRPr lang="fa-IR" sz="6000" b="1" dirty="0"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8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1071546"/>
            <a:ext cx="8072494" cy="50783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5400" b="1" dirty="0" smtClean="0">
                <a:cs typeface="B Nazanin" pitchFamily="2" charset="-78"/>
              </a:rPr>
              <a:t>سازمان جهانی بهداشت در سال 2013 </a:t>
            </a:r>
            <a:r>
              <a:rPr lang="fa-IR" sz="5400" b="1" dirty="0" smtClean="0">
                <a:solidFill>
                  <a:srgbClr val="FF0000"/>
                </a:solidFill>
                <a:cs typeface="B Nazanin" pitchFamily="2" charset="-78"/>
              </a:rPr>
              <a:t>تست یک مرحله ای </a:t>
            </a:r>
            <a:r>
              <a:rPr lang="en-US" sz="5400" b="1" dirty="0" smtClean="0">
                <a:solidFill>
                  <a:srgbClr val="FF0000"/>
                </a:solidFill>
                <a:cs typeface="B Nazanin" pitchFamily="2" charset="-78"/>
              </a:rPr>
              <a:t>GTT</a:t>
            </a:r>
            <a:r>
              <a:rPr lang="fa-IR" sz="5400" b="1" dirty="0" smtClean="0">
                <a:solidFill>
                  <a:srgbClr val="FF0000"/>
                </a:solidFill>
                <a:cs typeface="B Nazanin" pitchFamily="2" charset="-78"/>
              </a:rPr>
              <a:t>دو ساعته با 75 گرم گلوکز </a:t>
            </a:r>
            <a:r>
              <a:rPr lang="fa-IR" sz="5400" b="1" dirty="0" smtClean="0">
                <a:cs typeface="B Nazanin" pitchFamily="2" charset="-78"/>
              </a:rPr>
              <a:t>را برای غربالگری وتشخیص دیابت بارداری توصیه نمود.</a:t>
            </a:r>
          </a:p>
          <a:p>
            <a:pPr algn="just"/>
            <a:endParaRPr lang="fa-IR" sz="54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191 3.33333E-6 L 2.5E-6 3.333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571480"/>
            <a:ext cx="4809330" cy="76944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400" b="1" dirty="0" smtClean="0">
                <a:cs typeface="B Titr" pitchFamily="2" charset="-78"/>
              </a:rPr>
              <a:t>اولین قدم در بارداری :</a:t>
            </a:r>
            <a:endParaRPr lang="fa-IR" sz="44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857364"/>
            <a:ext cx="8496659" cy="2862322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fa-IR" sz="6000" b="1" u="sng" dirty="0" smtClean="0">
                <a:solidFill>
                  <a:srgbClr val="FF0000"/>
                </a:solidFill>
                <a:cs typeface="B Nazanin" pitchFamily="2" charset="-78"/>
              </a:rPr>
              <a:t>برای تمام زنان باردار </a:t>
            </a:r>
          </a:p>
          <a:p>
            <a:r>
              <a:rPr lang="fa-IR" sz="6000" b="1" dirty="0" smtClean="0">
                <a:cs typeface="B Nazanin" pitchFamily="2" charset="-78"/>
              </a:rPr>
              <a:t>در اولین ویزیت بارداری ،</a:t>
            </a:r>
            <a:r>
              <a:rPr lang="en-US" sz="6000" b="1" u="sng" dirty="0" smtClean="0">
                <a:solidFill>
                  <a:srgbClr val="FF0000"/>
                </a:solidFill>
                <a:cs typeface="B Nazanin" pitchFamily="2" charset="-78"/>
              </a:rPr>
              <a:t>FBS</a:t>
            </a:r>
            <a:r>
              <a:rPr lang="en-US" sz="6000" b="1" dirty="0" smtClean="0">
                <a:cs typeface="B Nazanin" pitchFamily="2" charset="-78"/>
              </a:rPr>
              <a:t> </a:t>
            </a:r>
            <a:r>
              <a:rPr lang="fa-IR" sz="6000" b="1" dirty="0" smtClean="0">
                <a:cs typeface="B Nazanin" pitchFamily="2" charset="-78"/>
              </a:rPr>
              <a:t>درخواست میشود.</a:t>
            </a:r>
            <a:endParaRPr lang="fa-IR" sz="60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142852"/>
            <a:ext cx="4878259" cy="58477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pPr algn="just"/>
            <a:r>
              <a:rPr lang="fa-IR" sz="3200" b="1" dirty="0" smtClean="0">
                <a:cs typeface="B Titr" pitchFamily="2" charset="-78"/>
              </a:rPr>
              <a:t>نتیجه وتفسیر </a:t>
            </a:r>
            <a:r>
              <a:rPr lang="en-US" sz="3200" b="1" dirty="0" smtClean="0">
                <a:cs typeface="B Titr" pitchFamily="2" charset="-78"/>
              </a:rPr>
              <a:t>FBS</a:t>
            </a:r>
            <a:r>
              <a:rPr lang="fa-IR" sz="3200" b="1" dirty="0" smtClean="0">
                <a:cs typeface="B Titr" pitchFamily="2" charset="-78"/>
              </a:rPr>
              <a:t> درزنان باردار:</a:t>
            </a:r>
            <a:endParaRPr lang="fa-IR" sz="32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15338" y="2428868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7442" y="813445"/>
          <a:ext cx="8853712" cy="5830266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168068"/>
                <a:gridCol w="2247960"/>
                <a:gridCol w="1855175"/>
                <a:gridCol w="3582509"/>
              </a:tblGrid>
              <a:tr h="714380">
                <a:tc rowSpan="4">
                  <a:txBody>
                    <a:bodyPr/>
                    <a:lstStyle/>
                    <a:p>
                      <a:pPr algn="ctr" rtl="1"/>
                      <a:endParaRPr lang="fa-IR" sz="3600" b="1" dirty="0" smtClean="0">
                        <a:cs typeface="B Titr" pitchFamily="2" charset="-78"/>
                      </a:endParaRPr>
                    </a:p>
                    <a:p>
                      <a:pPr algn="ctr" rtl="1"/>
                      <a:endParaRPr lang="fa-IR" sz="3600" b="1" dirty="0" smtClean="0">
                        <a:cs typeface="B Titr" pitchFamily="2" charset="-78"/>
                      </a:endParaRPr>
                    </a:p>
                    <a:p>
                      <a:pPr algn="ctr" rtl="1"/>
                      <a:endParaRPr lang="fa-IR" sz="3600" b="1" dirty="0" smtClean="0">
                        <a:cs typeface="B Titr" pitchFamily="2" charset="-78"/>
                      </a:endParaRPr>
                    </a:p>
                    <a:p>
                      <a:pPr algn="ctr" rtl="1"/>
                      <a:r>
                        <a:rPr lang="en-US" sz="4000" b="1" dirty="0" smtClean="0">
                          <a:cs typeface="B Nazanin" pitchFamily="2" charset="-78"/>
                        </a:rPr>
                        <a:t>FBS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buFont typeface="Arial" pitchFamily="34" charset="0"/>
                        <a:buNone/>
                      </a:pPr>
                      <a:r>
                        <a:rPr lang="fa-IR" sz="3600" b="1" dirty="0" smtClean="0">
                          <a:cs typeface="B Zar" pitchFamily="2" charset="-78"/>
                        </a:rPr>
                        <a:t>میزان</a:t>
                      </a:r>
                      <a:endParaRPr lang="fa-IR" sz="3600" b="1" dirty="0">
                        <a:cs typeface="B Zar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Zar" pitchFamily="2" charset="-78"/>
                        </a:rPr>
                        <a:t>تفسیر</a:t>
                      </a:r>
                      <a:endParaRPr lang="fa-IR" sz="3600" b="1" dirty="0">
                        <a:cs typeface="B Zar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>
                        <a:buFont typeface="Wingdings" pitchFamily="2" charset="2"/>
                        <a:buNone/>
                      </a:pPr>
                      <a:r>
                        <a:rPr lang="fa-IR" sz="3600" b="1" smtClean="0">
                          <a:cs typeface="B Zar" pitchFamily="2" charset="-78"/>
                        </a:rPr>
                        <a:t>اقدام</a:t>
                      </a:r>
                      <a:endParaRPr lang="fa-IR" sz="3600" b="1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1214446">
                <a:tc vMerge="1">
                  <a:txBody>
                    <a:bodyPr/>
                    <a:lstStyle/>
                    <a:p>
                      <a:pPr algn="ctr" rtl="1"/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buFont typeface="Arial" pitchFamily="34" charset="0"/>
                        <a:buNone/>
                      </a:pPr>
                      <a:r>
                        <a:rPr lang="fa-IR" sz="3600" b="1" dirty="0" smtClean="0">
                          <a:cs typeface="B Nazanin" pitchFamily="2" charset="-78"/>
                        </a:rPr>
                        <a:t>کمتریا مساوی 92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Nazanin" pitchFamily="2" charset="-78"/>
                        </a:rPr>
                        <a:t>طبیعی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>
                        <a:buFont typeface="Wingdings" pitchFamily="2" charset="2"/>
                        <a:buChar char="§"/>
                      </a:pPr>
                      <a:r>
                        <a:rPr lang="fa-IR" sz="3600" b="1" dirty="0" smtClean="0">
                          <a:cs typeface="B Nazanin" pitchFamily="2" charset="-78"/>
                        </a:rPr>
                        <a:t>آزمایش</a:t>
                      </a:r>
                      <a:r>
                        <a:rPr lang="fa-IR" sz="3600" b="1" baseline="0" dirty="0" smtClean="0">
                          <a:cs typeface="B Nazanin" pitchFamily="2" charset="-78"/>
                        </a:rPr>
                        <a:t> </a:t>
                      </a:r>
                      <a:r>
                        <a:rPr lang="en-US" sz="3600" b="1" baseline="0" dirty="0" smtClean="0">
                          <a:cs typeface="B Nazanin" pitchFamily="2" charset="-78"/>
                        </a:rPr>
                        <a:t>OGTT</a:t>
                      </a:r>
                      <a:r>
                        <a:rPr lang="fa-IR" sz="3600" b="1" baseline="0" dirty="0" smtClean="0">
                          <a:cs typeface="B Nazanin" pitchFamily="2" charset="-78"/>
                        </a:rPr>
                        <a:t>درهفته 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28-24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2143140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Nazanin" pitchFamily="2" charset="-78"/>
                        </a:rPr>
                        <a:t>125-93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Nazanin" pitchFamily="2" charset="-78"/>
                        </a:rPr>
                        <a:t>پره دیابت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>
                        <a:buFont typeface="Arial" pitchFamily="34" charset="0"/>
                        <a:buChar char="•"/>
                      </a:pPr>
                      <a:r>
                        <a:rPr lang="fa-IR" sz="3600" b="1" dirty="0" smtClean="0">
                          <a:cs typeface="B Nazanin" pitchFamily="2" charset="-78"/>
                        </a:rPr>
                        <a:t>رژیم</a:t>
                      </a:r>
                      <a:r>
                        <a:rPr lang="fa-IR" sz="3600" b="1" baseline="0" dirty="0" smtClean="0">
                          <a:cs typeface="B Nazanin" pitchFamily="2" charset="-78"/>
                        </a:rPr>
                        <a:t> غذایی</a:t>
                      </a:r>
                    </a:p>
                    <a:p>
                      <a:pPr rtl="1">
                        <a:buFont typeface="Arial" pitchFamily="34" charset="0"/>
                        <a:buChar char="•"/>
                      </a:pPr>
                      <a:r>
                        <a:rPr lang="fa-IR" sz="3600" b="1" baseline="0" dirty="0" smtClean="0">
                          <a:cs typeface="B Nazanin" pitchFamily="2" charset="-78"/>
                        </a:rPr>
                        <a:t>ورزش</a:t>
                      </a:r>
                    </a:p>
                    <a:p>
                      <a:pPr rtl="1">
                        <a:buFont typeface="Arial" pitchFamily="34" charset="0"/>
                        <a:buChar char="•"/>
                      </a:pPr>
                      <a:r>
                        <a:rPr lang="fa-IR" sz="3600" b="1" baseline="0" dirty="0" smtClean="0">
                          <a:cs typeface="B Nazanin" pitchFamily="2" charset="-78"/>
                        </a:rPr>
                        <a:t>آزمایش </a:t>
                      </a:r>
                      <a:r>
                        <a:rPr lang="en-US" sz="3600" b="1" baseline="0" dirty="0" smtClean="0">
                          <a:cs typeface="B Nazanin" pitchFamily="2" charset="-78"/>
                        </a:rPr>
                        <a:t>OGTT</a:t>
                      </a:r>
                      <a:r>
                        <a:rPr lang="fa-IR" sz="3600" b="1" baseline="0" dirty="0" smtClean="0">
                          <a:cs typeface="B Nazanin" pitchFamily="2" charset="-78"/>
                        </a:rPr>
                        <a:t> 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هفته 28-24</a:t>
                      </a:r>
                      <a:endParaRPr lang="fa-IR" sz="4000" b="1" baseline="0" dirty="0" smtClean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1622134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Nazanin" pitchFamily="2" charset="-78"/>
                        </a:rPr>
                        <a:t>بیشتر یا مساوی 126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3600" b="1" dirty="0" smtClean="0">
                          <a:cs typeface="B Nazanin" pitchFamily="2" charset="-78"/>
                        </a:rPr>
                        <a:t>غیر طبیعی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>
                        <a:buFont typeface="Arial" pitchFamily="34" charset="0"/>
                        <a:buChar char="•"/>
                      </a:pPr>
                      <a:r>
                        <a:rPr lang="fa-IR" sz="3600" b="1" dirty="0" smtClean="0">
                          <a:cs typeface="B Nazanin" pitchFamily="2" charset="-78"/>
                        </a:rPr>
                        <a:t>تکرار آزمایش </a:t>
                      </a:r>
                      <a:r>
                        <a:rPr lang="en-US" sz="3600" b="1" dirty="0" smtClean="0">
                          <a:cs typeface="B Nazanin" pitchFamily="2" charset="-78"/>
                        </a:rPr>
                        <a:t>FBS</a:t>
                      </a:r>
                      <a:r>
                        <a:rPr lang="fa-IR" sz="3600" b="1" dirty="0" smtClean="0">
                          <a:cs typeface="B Nazanin" pitchFamily="2" charset="-78"/>
                        </a:rPr>
                        <a:t>ودر صورت بالا بودن درمان دیابت</a:t>
                      </a:r>
                      <a:endParaRPr lang="fa-IR" sz="3600" b="1" dirty="0"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3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628" y="500042"/>
            <a:ext cx="3786214" cy="101566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fa-IR" sz="60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cs typeface="B Titr" pitchFamily="2" charset="-78"/>
              </a:rPr>
              <a:t>نکته مهم</a:t>
            </a:r>
            <a:endParaRPr lang="fa-IR" sz="60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785926"/>
            <a:ext cx="9144000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800" b="1" dirty="0" smtClean="0">
                <a:cs typeface="B Nazanin" pitchFamily="2" charset="-78"/>
              </a:rPr>
              <a:t>برای تمام خانم های باردار غیر دیابتی </a:t>
            </a:r>
            <a:r>
              <a:rPr lang="fa-IR" sz="4800" b="1" i="1" dirty="0" smtClean="0">
                <a:solidFill>
                  <a:srgbClr val="FF0000"/>
                </a:solidFill>
                <a:cs typeface="B Nazanin" pitchFamily="2" charset="-78"/>
              </a:rPr>
              <a:t>(طبیعی وپره دیابت) </a:t>
            </a:r>
            <a:r>
              <a:rPr lang="fa-IR" sz="4800" b="1" dirty="0" smtClean="0">
                <a:cs typeface="B Nazanin" pitchFamily="2" charset="-78"/>
              </a:rPr>
              <a:t>به منظور غربالگری دیابت بارداری </a:t>
            </a:r>
            <a:r>
              <a:rPr lang="fa-IR" sz="4800" b="1" i="1" dirty="0" smtClean="0">
                <a:solidFill>
                  <a:srgbClr val="FF0000"/>
                </a:solidFill>
                <a:cs typeface="B Nazanin" pitchFamily="2" charset="-78"/>
              </a:rPr>
              <a:t>در هفته24-28</a:t>
            </a:r>
            <a:r>
              <a:rPr lang="fa-IR" sz="4800" b="1" dirty="0" smtClean="0">
                <a:cs typeface="B Nazanin" pitchFamily="2" charset="-78"/>
              </a:rPr>
              <a:t> بارداری </a:t>
            </a:r>
            <a:r>
              <a:rPr lang="fa-IR" sz="4800" b="1" i="1" dirty="0" smtClean="0">
                <a:solidFill>
                  <a:srgbClr val="FF0000"/>
                </a:solidFill>
                <a:cs typeface="B Nazanin" pitchFamily="2" charset="-78"/>
              </a:rPr>
              <a:t>آزمایش </a:t>
            </a:r>
            <a:r>
              <a:rPr lang="en-US" sz="4800" b="1" i="1" dirty="0" smtClean="0">
                <a:solidFill>
                  <a:srgbClr val="FF0000"/>
                </a:solidFill>
                <a:cs typeface="B Nazanin" pitchFamily="2" charset="-78"/>
              </a:rPr>
              <a:t>OGTT </a:t>
            </a:r>
            <a:r>
              <a:rPr lang="fa-IR" sz="4800" b="1" i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800" b="1" dirty="0" smtClean="0">
                <a:cs typeface="B Nazanin" pitchFamily="2" charset="-78"/>
              </a:rPr>
              <a:t>با 75 گرم گلوکز درخواست میشود.</a:t>
            </a:r>
            <a:endParaRPr lang="fa-IR" sz="48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6116" y="285728"/>
            <a:ext cx="5353325" cy="707886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pPr algn="ctr"/>
            <a:r>
              <a:rPr lang="fa-IR" sz="4000" b="1" dirty="0" smtClean="0">
                <a:cs typeface="B Nazanin" pitchFamily="2" charset="-78"/>
              </a:rPr>
              <a:t>نتیجه وتفسیر آزمایش </a:t>
            </a:r>
            <a:r>
              <a:rPr lang="en-US" sz="4000" b="1" dirty="0" smtClean="0">
                <a:cs typeface="B Nazanin" pitchFamily="2" charset="-78"/>
              </a:rPr>
              <a:t>OGTT</a:t>
            </a:r>
            <a:endParaRPr lang="fa-IR" sz="4000" b="1" dirty="0"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01090" y="1500174"/>
            <a:ext cx="54192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85720" y="1285860"/>
          <a:ext cx="8645816" cy="5206388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3529474"/>
                <a:gridCol w="3215090"/>
                <a:gridCol w="1901252"/>
              </a:tblGrid>
              <a:tr h="1071570">
                <a:tc>
                  <a:txBody>
                    <a:bodyPr/>
                    <a:lstStyle/>
                    <a:p>
                      <a:pPr algn="ctr" rtl="1"/>
                      <a:r>
                        <a:rPr lang="en-US" sz="4000" b="1" dirty="0" smtClean="0">
                          <a:cs typeface="B Nazanin" pitchFamily="2" charset="-78"/>
                        </a:rPr>
                        <a:t>FBS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4000" b="1" dirty="0" smtClean="0">
                          <a:cs typeface="B Nazanin" pitchFamily="2" charset="-78"/>
                        </a:rPr>
                        <a:t>مساوی یا بیشتر </a:t>
                      </a:r>
                      <a:r>
                        <a:rPr lang="fa-IR" sz="4000" b="1" baseline="0" dirty="0" smtClean="0">
                          <a:cs typeface="B Nazanin" pitchFamily="2" charset="-78"/>
                        </a:rPr>
                        <a:t>92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1"/>
                      <a:r>
                        <a:rPr lang="fa-IR" sz="4000" b="1" dirty="0" smtClean="0">
                          <a:cs typeface="B Nazanin" pitchFamily="2" charset="-78"/>
                        </a:rPr>
                        <a:t>غیر طبیعی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 anchor="ctr"/>
                </a:tc>
              </a:tr>
              <a:tr h="1975508">
                <a:tc>
                  <a:txBody>
                    <a:bodyPr/>
                    <a:lstStyle/>
                    <a:p>
                      <a:pPr algn="just" rtl="1"/>
                      <a:r>
                        <a:rPr lang="fa-IR" sz="4000" b="1" dirty="0" smtClean="0">
                          <a:cs typeface="B Nazanin" pitchFamily="2" charset="-78"/>
                        </a:rPr>
                        <a:t>قند خون 1 ساعت بعد از مصرف گلوکز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3600" b="1" dirty="0" smtClean="0">
                          <a:cs typeface="B Nazanin" pitchFamily="2" charset="-78"/>
                        </a:rPr>
                        <a:t>مساوی یا بیشتر 180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1186661">
                <a:tc>
                  <a:txBody>
                    <a:bodyPr/>
                    <a:lstStyle/>
                    <a:p>
                      <a:pPr marL="0" marR="0" indent="0" algn="just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4000" b="1" dirty="0" smtClean="0">
                          <a:cs typeface="B Nazanin" pitchFamily="2" charset="-78"/>
                        </a:rPr>
                        <a:t>قند خون 2 ساعت بعد از مصرف گلوکز</a:t>
                      </a:r>
                    </a:p>
                    <a:p>
                      <a:pPr algn="just" rtl="1"/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4000" b="1" dirty="0" smtClean="0">
                          <a:cs typeface="B Nazanin" pitchFamily="2" charset="-78"/>
                        </a:rPr>
                        <a:t>مساوی یا بیشتر 153</a:t>
                      </a:r>
                      <a:endParaRPr lang="fa-IR" sz="4000" b="1" dirty="0">
                        <a:cs typeface="B Nazanin" pitchFamily="2" charset="-78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15338" y="2428868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fa-IR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1000108"/>
            <a:ext cx="8215370" cy="517064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just"/>
            <a:r>
              <a:rPr lang="fa-IR" sz="6600" b="1" dirty="0" smtClean="0">
                <a:cs typeface="B Nazanin" pitchFamily="2" charset="-78"/>
              </a:rPr>
              <a:t>در صورتی که حداقل یکی از نتایج آزمایش قند خون غیر طبیعی باشد،تشخیص دیابت بارداری قطعی واقدام لازم مورد نیاز است. </a:t>
            </a:r>
            <a:endParaRPr lang="fa-IR" sz="66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8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1428736"/>
            <a:ext cx="746518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5400" b="1" dirty="0" smtClean="0">
                <a:cs typeface="B Titr" pitchFamily="2" charset="-78"/>
              </a:rPr>
              <a:t>توصیه های پس از بارداری</a:t>
            </a:r>
            <a:endParaRPr lang="fa-IR" sz="5400" b="1" dirty="0">
              <a:cs typeface="B Titr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85860"/>
            <a:ext cx="9045397" cy="42473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5400" b="1" dirty="0" smtClean="0">
                <a:cs typeface="B Nazanin" pitchFamily="2" charset="-78"/>
              </a:rPr>
              <a:t>لازم است برای تمام خانم های مبتلا به دیابت بارداری به منظور </a:t>
            </a:r>
            <a:r>
              <a:rPr lang="fa-IR" sz="5400" b="1" dirty="0" smtClean="0">
                <a:solidFill>
                  <a:srgbClr val="FF0000"/>
                </a:solidFill>
                <a:cs typeface="B Nazanin" pitchFamily="2" charset="-78"/>
              </a:rPr>
              <a:t>کشف دیابت پایدار در هفته 12-6 پس از زایمان </a:t>
            </a:r>
            <a:r>
              <a:rPr lang="fa-IR" sz="5400" b="1" dirty="0" smtClean="0">
                <a:cs typeface="B Nazanin" pitchFamily="2" charset="-78"/>
              </a:rPr>
              <a:t>آزمایش </a:t>
            </a:r>
            <a:r>
              <a:rPr lang="en-US" sz="5400" b="1" dirty="0" smtClean="0">
                <a:cs typeface="B Nazanin" pitchFamily="2" charset="-78"/>
              </a:rPr>
              <a:t>OGTT </a:t>
            </a:r>
            <a:r>
              <a:rPr lang="fa-IR" sz="5400" b="1" dirty="0" smtClean="0">
                <a:cs typeface="B Nazanin" pitchFamily="2" charset="-78"/>
              </a:rPr>
              <a:t> دو ساعته و</a:t>
            </a:r>
            <a:r>
              <a:rPr lang="en-US" sz="5400" b="1" dirty="0" smtClean="0">
                <a:cs typeface="B Nazanin" pitchFamily="2" charset="-78"/>
              </a:rPr>
              <a:t>FBS</a:t>
            </a:r>
            <a:r>
              <a:rPr lang="fa-IR" sz="5400" b="1" dirty="0" smtClean="0">
                <a:cs typeface="B Nazanin" pitchFamily="2" charset="-78"/>
              </a:rPr>
              <a:t> درخواست گردد.</a:t>
            </a:r>
            <a:endParaRPr lang="fa-IR" sz="5400" b="1" dirty="0">
              <a:cs typeface="B Nazanin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0" y="285728"/>
            <a:ext cx="3938899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pPr algn="ctr"/>
            <a:r>
              <a:rPr lang="fa-IR" sz="4000" b="1" dirty="0" smtClean="0">
                <a:cs typeface="B Titr" pitchFamily="2" charset="-78"/>
              </a:rPr>
              <a:t>تشخیص دیابت پایدار</a:t>
            </a:r>
            <a:endParaRPr lang="fa-IR" sz="4000" b="1" dirty="0">
              <a:cs typeface="B Titr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15338" y="2428868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fa-IR" dirty="0"/>
          </a:p>
        </p:txBody>
      </p:sp>
      <p:sp>
        <p:nvSpPr>
          <p:cNvPr id="5" name="TextBox 4"/>
          <p:cNvSpPr txBox="1"/>
          <p:nvPr/>
        </p:nvSpPr>
        <p:spPr>
          <a:xfrm>
            <a:off x="3497992" y="214290"/>
            <a:ext cx="415530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b="1" dirty="0" smtClean="0">
                <a:cs typeface="B Titr" pitchFamily="2" charset="-78"/>
              </a:rPr>
              <a:t>آزمایش قند خون پس از زایمان</a:t>
            </a:r>
            <a:endParaRPr lang="fa-IR" sz="2800" b="1" dirty="0">
              <a:cs typeface="B Titr" pitchFamily="2" charset="-78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0" y="785793"/>
          <a:ext cx="9143999" cy="6112094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1143311"/>
                <a:gridCol w="291651"/>
                <a:gridCol w="2153453"/>
                <a:gridCol w="1938038"/>
                <a:gridCol w="3617546"/>
              </a:tblGrid>
              <a:tr h="895262">
                <a:tc rowSpan="3"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قند خون ناشتا</a:t>
                      </a:r>
                      <a:endParaRPr lang="fa-IR" sz="2800" b="1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rtl="1"/>
                      <a:endParaRPr lang="fa-IR" sz="2800" b="1" dirty="0">
                        <a:cs typeface="B Titr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مساوی یا کمتر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 از 99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2">
                        <a:alpha val="4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طبیعی 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2">
                        <a:alpha val="4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غربالگری دیابت هر 3 سال یک بار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solidFill>
                      <a:schemeClr val="accent2">
                        <a:alpha val="46000"/>
                      </a:schemeClr>
                    </a:solidFill>
                  </a:tcPr>
                </a:tc>
              </a:tr>
              <a:tr h="877426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Nazanin" pitchFamily="2" charset="-78"/>
                        </a:rPr>
                        <a:t>125-100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پره دیابت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اصلاح سبک زندگی </a:t>
                      </a:r>
                    </a:p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استفاده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 از مت فورمین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1082170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Nazanin" pitchFamily="2" charset="-78"/>
                        </a:rPr>
                        <a:t>مساوی یا بیشتر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 از 126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دیابت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1409">
                <a:tc rowSpan="3"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Titr" pitchFamily="2" charset="-78"/>
                        </a:rPr>
                        <a:t>قند خون دو ساعت بعد از مصرف گلوکز</a:t>
                      </a:r>
                      <a:endParaRPr lang="fa-IR" sz="2800" b="1" dirty="0"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 rtl="1"/>
                      <a:endParaRPr lang="fa-IR" sz="2800" b="1" dirty="0">
                        <a:cs typeface="B Titr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Nazanin" pitchFamily="2" charset="-78"/>
                        </a:rPr>
                        <a:t>کمتر از 140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800" b="1" dirty="0" smtClean="0">
                          <a:cs typeface="B Nazanin" pitchFamily="2" charset="-78"/>
                        </a:rPr>
                        <a:t>طبیعی </a:t>
                      </a:r>
                    </a:p>
                    <a:p>
                      <a:pPr rtl="1"/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26661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Nazanin" pitchFamily="2" charset="-78"/>
                        </a:rPr>
                        <a:t>199-140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پره دیابت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اصلاح سبک زندگی </a:t>
                      </a:r>
                    </a:p>
                    <a:p>
                      <a:pPr rtl="1"/>
                      <a:r>
                        <a:rPr lang="fa-IR" sz="2800" b="1" dirty="0" smtClean="0">
                          <a:cs typeface="B Nazanin" pitchFamily="2" charset="-78"/>
                        </a:rPr>
                        <a:t>استفاده</a:t>
                      </a:r>
                      <a:r>
                        <a:rPr lang="fa-IR" sz="2800" b="1" baseline="0" dirty="0" smtClean="0">
                          <a:cs typeface="B Nazanin" pitchFamily="2" charset="-78"/>
                        </a:rPr>
                        <a:t> از مت فورمین</a:t>
                      </a:r>
                      <a:endParaRPr lang="fa-IR" sz="2800" b="1" dirty="0" smtClean="0">
                        <a:cs typeface="B Nazanin" pitchFamily="2" charset="-78"/>
                      </a:endParaRPr>
                    </a:p>
                  </a:txBody>
                  <a:tcPr/>
                </a:tc>
              </a:tr>
              <a:tr h="1250404">
                <a:tc vMerge="1"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cs typeface="B Nazanin" pitchFamily="2" charset="-78"/>
                        </a:rPr>
                        <a:t>مساوی یا بیشتر از 200</a:t>
                      </a:r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800" b="1" dirty="0" smtClean="0">
                          <a:cs typeface="B Nazanin" pitchFamily="2" charset="-78"/>
                        </a:rPr>
                        <a:t>دیابت</a:t>
                      </a:r>
                    </a:p>
                    <a:p>
                      <a:pPr rtl="1"/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2800" b="1" dirty="0">
                        <a:cs typeface="B Nazanin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7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49532" y="428604"/>
            <a:ext cx="5718425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fa-IR" sz="3600" b="1" dirty="0" smtClean="0">
                <a:cs typeface="B Titr" pitchFamily="2" charset="-78"/>
              </a:rPr>
              <a:t>نکات آزمایشگاهی آزمایش </a:t>
            </a:r>
            <a:r>
              <a:rPr lang="en-US" sz="3600" b="1" dirty="0" smtClean="0">
                <a:cs typeface="B Titr" pitchFamily="2" charset="-78"/>
              </a:rPr>
              <a:t>OGTT</a:t>
            </a:r>
            <a:endParaRPr lang="fa-IR" sz="3600" b="1" dirty="0">
              <a:cs typeface="B 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142984"/>
            <a:ext cx="8286808" cy="570374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fa-IR" sz="4000" b="1" dirty="0" smtClean="0">
                <a:cs typeface="B Nazanin" pitchFamily="2" charset="-78"/>
              </a:rPr>
              <a:t>حداقل 8 ساعت قبل ناشتا باشد</a:t>
            </a:r>
          </a:p>
          <a:p>
            <a:pPr algn="just">
              <a:buFont typeface="Arial" pitchFamily="34" charset="0"/>
              <a:buChar char="•"/>
            </a:pPr>
            <a:r>
              <a:rPr lang="fa-IR" sz="4000" b="1" dirty="0" smtClean="0">
                <a:cs typeface="B Nazanin" pitchFamily="2" charset="-78"/>
              </a:rPr>
              <a:t>به مدت 3 روز رژیم غذایی آزاد وبدون محدودیت باشد</a:t>
            </a:r>
          </a:p>
          <a:p>
            <a:pPr algn="just">
              <a:buFont typeface="Arial" pitchFamily="34" charset="0"/>
              <a:buChar char="•"/>
            </a:pPr>
            <a:r>
              <a:rPr lang="fa-IR" sz="4000" b="1" dirty="0" smtClean="0">
                <a:cs typeface="B Nazanin" pitchFamily="2" charset="-78"/>
              </a:rPr>
              <a:t>در طول آزمایش از کشیدن سیگار،فعالیت بدنی،نوشیدن چای یا قهوه وخوردن ماده غذایی خودداری گردد.</a:t>
            </a:r>
          </a:p>
          <a:p>
            <a:pPr algn="just">
              <a:buFont typeface="Arial" pitchFamily="34" charset="0"/>
              <a:buChar char="•"/>
            </a:pPr>
            <a:r>
              <a:rPr lang="fa-IR" sz="4000" b="1" dirty="0" smtClean="0">
                <a:cs typeface="B Nazanin" pitchFamily="2" charset="-78"/>
              </a:rPr>
              <a:t>75 گرم گلوکز در 300 میلی لیتر آب حل شده ودر مدت 5 دقیقه نوشیده شود.</a:t>
            </a:r>
          </a:p>
          <a:p>
            <a:pPr algn="just"/>
            <a:endParaRPr lang="fa-IR" sz="4000" b="1" dirty="0">
              <a:cs typeface="B Nazanin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4786322"/>
            <a:ext cx="3815468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7200" b="1" dirty="0" smtClean="0">
                <a:cs typeface="B Titr" pitchFamily="2" charset="-78"/>
              </a:rPr>
              <a:t>موفق باشید</a:t>
            </a:r>
            <a:endParaRPr lang="fa-IR" sz="7200" b="1" dirty="0">
              <a:cs typeface="B Titr" pitchFamily="2" charset="-78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343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B Titr</vt:lpstr>
      <vt:lpstr>B Nazanin</vt:lpstr>
      <vt:lpstr>B Zar</vt:lpstr>
      <vt:lpstr>Wingdings</vt:lpstr>
      <vt:lpstr>Times New Roman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63</cp:revision>
  <dcterms:created xsi:type="dcterms:W3CDTF">2014-05-28T06:42:33Z</dcterms:created>
  <dcterms:modified xsi:type="dcterms:W3CDTF">2014-06-03T06:05:02Z</dcterms:modified>
</cp:coreProperties>
</file>